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7" r:id="rId4"/>
    <p:sldId id="272" r:id="rId5"/>
    <p:sldId id="275" r:id="rId6"/>
    <p:sldId id="288" r:id="rId7"/>
    <p:sldId id="287" r:id="rId8"/>
    <p:sldId id="280" r:id="rId9"/>
    <p:sldId id="289" r:id="rId10"/>
    <p:sldId id="290" r:id="rId11"/>
    <p:sldId id="263" r:id="rId12"/>
    <p:sldId id="265" r:id="rId13"/>
    <p:sldId id="266" r:id="rId14"/>
    <p:sldId id="268" r:id="rId15"/>
    <p:sldId id="270" r:id="rId16"/>
    <p:sldId id="269" r:id="rId17"/>
    <p:sldId id="273" r:id="rId18"/>
    <p:sldId id="279" r:id="rId19"/>
    <p:sldId id="271" r:id="rId20"/>
    <p:sldId id="278" r:id="rId21"/>
    <p:sldId id="282" r:id="rId22"/>
    <p:sldId id="284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D0A"/>
    <a:srgbClr val="4A7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E7AE97-D149-1F98-A129-0C4C6B5A35C3}" v="21" dt="2023-02-28T17:12:07.301"/>
    <p1510:client id="{14F35709-4425-CEF8-6597-F4A3EC84421D}" v="169" dt="2023-02-28T17:09:58.774"/>
    <p1510:client id="{2E403992-1D92-A47D-0BC3-BF6AFF376B48}" v="445" dt="2023-03-14T07:08:11.590"/>
    <p1510:client id="{43CF0BA4-5D2A-D82B-94E7-EB110BA17736}" v="40" dt="2023-02-27T18:15:12.716"/>
    <p1510:client id="{6FB05E49-DD52-D04A-2052-04789D8581A3}" v="139" dt="2023-02-27T18:26:48.918"/>
    <p1510:client id="{790892E5-92B2-4FBA-ACFE-197FC292E641}" v="157" dt="2023-02-27T18:11:29.708"/>
    <p1510:client id="{97CDEE02-D04F-8688-B350-DA41C6E50EFB}" v="355" dt="2023-03-13T18:48:08.234"/>
    <p1510:client id="{983C7424-7E67-5E08-C049-082BCF40B760}" v="142" dt="2023-03-16T15:28:52.568"/>
    <p1510:client id="{A72C0DAA-7BFD-229A-CF9B-EE20F2EDAB16}" v="248" dt="2023-02-28T09:29:59.956"/>
    <p1510:client id="{B633FA16-87A6-478A-BD0D-1655F7E2440B}" v="53" dt="2023-03-22T09:24:19.938"/>
    <p1510:client id="{D2232443-0965-1782-79ED-EECED74E15BF}" v="314" dt="2023-02-28T10:33:22.483"/>
    <p1510:client id="{DC7BB3AF-668C-853D-D2E7-EEDDBCCB1BB7}" v="240" dt="2023-03-13T18:26:02.3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Styl jasny 3 — Ak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tyl pośredni 4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5AF713-5C78-4F34-942E-F6CE858821B0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9775413-7357-4473-866E-5969BE9BBAD9}">
      <dgm:prSet/>
      <dgm:spPr/>
      <dgm:t>
        <a:bodyPr/>
        <a:lstStyle/>
        <a:p>
          <a:r>
            <a:rPr lang="pl-PL" dirty="0"/>
            <a:t>W przedszkolu bawi się i uczy 150 dzieci w wieku od trzech do sześciu lat pod okiem wykwalifikowanej kadry pedagogicznej i oddanego personelu pomocniczego.</a:t>
          </a:r>
          <a:endParaRPr lang="en-US" dirty="0"/>
        </a:p>
      </dgm:t>
    </dgm:pt>
    <dgm:pt modelId="{E8550A51-5102-4729-9B10-2C3EE699B72B}" type="parTrans" cxnId="{4888D241-A672-4714-964E-D2C603988019}">
      <dgm:prSet/>
      <dgm:spPr/>
      <dgm:t>
        <a:bodyPr/>
        <a:lstStyle/>
        <a:p>
          <a:endParaRPr lang="en-US"/>
        </a:p>
      </dgm:t>
    </dgm:pt>
    <dgm:pt modelId="{F6246A5F-1501-4939-BF67-8786E969A28D}" type="sibTrans" cxnId="{4888D241-A672-4714-964E-D2C603988019}">
      <dgm:prSet/>
      <dgm:spPr/>
      <dgm:t>
        <a:bodyPr/>
        <a:lstStyle/>
        <a:p>
          <a:endParaRPr lang="en-US"/>
        </a:p>
      </dgm:t>
    </dgm:pt>
    <dgm:pt modelId="{97DC0F13-A365-453D-B881-D5C8CC1DADAE}">
      <dgm:prSet/>
      <dgm:spPr/>
      <dgm:t>
        <a:bodyPr/>
        <a:lstStyle/>
        <a:p>
          <a:r>
            <a:rPr lang="pl-PL"/>
            <a:t>Przedszkole mieści się w obszernym budynku, połączonym ze Szkołą Podstawową. Każda grupa wiekowa ma do dyspozycji dużą i dobrze wyposażoną salę do zajęć i zabaw, w której znajdują się nowoczesne, kolorowe meble, kąciki zainteresowań, zabawki i pomoce do zajęć. Pozwalają one dzieciom eksperymentować, rozwijać zdolności oraz własne zainteresowania.</a:t>
          </a:r>
          <a:endParaRPr lang="en-US"/>
        </a:p>
      </dgm:t>
    </dgm:pt>
    <dgm:pt modelId="{5286FF2A-5EA7-44B0-A164-B88417A67203}" type="parTrans" cxnId="{64A4D01D-5D7F-4308-9ABC-570AAF9EF260}">
      <dgm:prSet/>
      <dgm:spPr/>
      <dgm:t>
        <a:bodyPr/>
        <a:lstStyle/>
        <a:p>
          <a:endParaRPr lang="en-US"/>
        </a:p>
      </dgm:t>
    </dgm:pt>
    <dgm:pt modelId="{CED1815E-2701-4600-9B1B-9F1862183E9A}" type="sibTrans" cxnId="{64A4D01D-5D7F-4308-9ABC-570AAF9EF260}">
      <dgm:prSet/>
      <dgm:spPr/>
      <dgm:t>
        <a:bodyPr/>
        <a:lstStyle/>
        <a:p>
          <a:endParaRPr lang="en-US"/>
        </a:p>
      </dgm:t>
    </dgm:pt>
    <dgm:pt modelId="{3146FEFF-71D7-458C-BF1F-9DAC0EA7F91D}">
      <dgm:prSet/>
      <dgm:spPr/>
      <dgm:t>
        <a:bodyPr/>
        <a:lstStyle/>
        <a:p>
          <a:r>
            <a:rPr lang="pl-PL" dirty="0"/>
            <a:t>Posiadamy własną kuchnię oraz stołówkę w której dzieci spożywają 3 posiłki dziennie: śniadanie, obiad oraz podwieczorek</a:t>
          </a:r>
          <a:endParaRPr lang="en-US" dirty="0"/>
        </a:p>
      </dgm:t>
    </dgm:pt>
    <dgm:pt modelId="{C66F8C76-5F65-4278-B8F1-62C9B274FF0B}" type="parTrans" cxnId="{93D57B6D-E015-4F70-AD57-4E7B9B5CB702}">
      <dgm:prSet/>
      <dgm:spPr/>
      <dgm:t>
        <a:bodyPr/>
        <a:lstStyle/>
        <a:p>
          <a:endParaRPr lang="en-US"/>
        </a:p>
      </dgm:t>
    </dgm:pt>
    <dgm:pt modelId="{38D59C6C-4A11-4FF4-A51F-70681757CC28}" type="sibTrans" cxnId="{93D57B6D-E015-4F70-AD57-4E7B9B5CB702}">
      <dgm:prSet/>
      <dgm:spPr/>
      <dgm:t>
        <a:bodyPr/>
        <a:lstStyle/>
        <a:p>
          <a:endParaRPr lang="en-US"/>
        </a:p>
      </dgm:t>
    </dgm:pt>
    <dgm:pt modelId="{A88343F3-52CD-405B-9BE0-8ED55722937A}" type="pres">
      <dgm:prSet presAssocID="{345AF713-5C78-4F34-942E-F6CE858821B0}" presName="linear" presStyleCnt="0">
        <dgm:presLayoutVars>
          <dgm:animLvl val="lvl"/>
          <dgm:resizeHandles val="exact"/>
        </dgm:presLayoutVars>
      </dgm:prSet>
      <dgm:spPr/>
    </dgm:pt>
    <dgm:pt modelId="{FE1D1CA3-D9F7-439A-979C-CD1CDDBC5116}" type="pres">
      <dgm:prSet presAssocID="{B9775413-7357-4473-866E-5969BE9BBAD9}" presName="parentText" presStyleLbl="node1" presStyleIdx="0" presStyleCnt="3">
        <dgm:presLayoutVars>
          <dgm:chMax val="0"/>
          <dgm:bulletEnabled val="1"/>
        </dgm:presLayoutVars>
      </dgm:prSet>
      <dgm:spPr>
        <a:solidFill>
          <a:schemeClr val="accent6">
            <a:lumMod val="75000"/>
          </a:schemeClr>
        </a:solidFill>
      </dgm:spPr>
    </dgm:pt>
    <dgm:pt modelId="{CF053580-7370-42FA-92E9-97B7080D37C2}" type="pres">
      <dgm:prSet presAssocID="{F6246A5F-1501-4939-BF67-8786E969A28D}" presName="spacer" presStyleCnt="0"/>
      <dgm:spPr/>
    </dgm:pt>
    <dgm:pt modelId="{A6F89918-57E6-4F0A-BE2A-E7CBA23A265A}" type="pres">
      <dgm:prSet presAssocID="{97DC0F13-A365-453D-B881-D5C8CC1DADAE}" presName="parentText" presStyleLbl="node1" presStyleIdx="1" presStyleCnt="3">
        <dgm:presLayoutVars>
          <dgm:chMax val="0"/>
          <dgm:bulletEnabled val="1"/>
        </dgm:presLayoutVars>
      </dgm:prSet>
      <dgm:spPr>
        <a:solidFill>
          <a:srgbClr val="4A7D37"/>
        </a:solidFill>
      </dgm:spPr>
    </dgm:pt>
    <dgm:pt modelId="{5599C2DC-9261-4026-A299-DF96950FDDF2}" type="pres">
      <dgm:prSet presAssocID="{CED1815E-2701-4600-9B1B-9F1862183E9A}" presName="spacer" presStyleCnt="0"/>
      <dgm:spPr/>
    </dgm:pt>
    <dgm:pt modelId="{4E06C82E-7A53-40EA-8AFD-C4462703DE4E}" type="pres">
      <dgm:prSet presAssocID="{3146FEFF-71D7-458C-BF1F-9DAC0EA7F91D}" presName="parentText" presStyleLbl="node1" presStyleIdx="2" presStyleCnt="3">
        <dgm:presLayoutVars>
          <dgm:chMax val="0"/>
          <dgm:bulletEnabled val="1"/>
        </dgm:presLayoutVars>
      </dgm:prSet>
      <dgm:spPr>
        <a:solidFill>
          <a:srgbClr val="183D0A"/>
        </a:solidFill>
      </dgm:spPr>
    </dgm:pt>
  </dgm:ptLst>
  <dgm:cxnLst>
    <dgm:cxn modelId="{64A4D01D-5D7F-4308-9ABC-570AAF9EF260}" srcId="{345AF713-5C78-4F34-942E-F6CE858821B0}" destId="{97DC0F13-A365-453D-B881-D5C8CC1DADAE}" srcOrd="1" destOrd="0" parTransId="{5286FF2A-5EA7-44B0-A164-B88417A67203}" sibTransId="{CED1815E-2701-4600-9B1B-9F1862183E9A}"/>
    <dgm:cxn modelId="{7BE6A429-3723-442F-88B6-A4BBDE02E535}" type="presOf" srcId="{B9775413-7357-4473-866E-5969BE9BBAD9}" destId="{FE1D1CA3-D9F7-439A-979C-CD1CDDBC5116}" srcOrd="0" destOrd="0" presId="urn:microsoft.com/office/officeart/2005/8/layout/vList2"/>
    <dgm:cxn modelId="{A490485C-B896-4D3A-88F9-BA31B223B487}" type="presOf" srcId="{97DC0F13-A365-453D-B881-D5C8CC1DADAE}" destId="{A6F89918-57E6-4F0A-BE2A-E7CBA23A265A}" srcOrd="0" destOrd="0" presId="urn:microsoft.com/office/officeart/2005/8/layout/vList2"/>
    <dgm:cxn modelId="{4888D241-A672-4714-964E-D2C603988019}" srcId="{345AF713-5C78-4F34-942E-F6CE858821B0}" destId="{B9775413-7357-4473-866E-5969BE9BBAD9}" srcOrd="0" destOrd="0" parTransId="{E8550A51-5102-4729-9B10-2C3EE699B72B}" sibTransId="{F6246A5F-1501-4939-BF67-8786E969A28D}"/>
    <dgm:cxn modelId="{93D57B6D-E015-4F70-AD57-4E7B9B5CB702}" srcId="{345AF713-5C78-4F34-942E-F6CE858821B0}" destId="{3146FEFF-71D7-458C-BF1F-9DAC0EA7F91D}" srcOrd="2" destOrd="0" parTransId="{C66F8C76-5F65-4278-B8F1-62C9B274FF0B}" sibTransId="{38D59C6C-4A11-4FF4-A51F-70681757CC28}"/>
    <dgm:cxn modelId="{0CD9DB73-FD4D-468C-A116-394E02293B65}" type="presOf" srcId="{3146FEFF-71D7-458C-BF1F-9DAC0EA7F91D}" destId="{4E06C82E-7A53-40EA-8AFD-C4462703DE4E}" srcOrd="0" destOrd="0" presId="urn:microsoft.com/office/officeart/2005/8/layout/vList2"/>
    <dgm:cxn modelId="{3EC2B9C0-0DC5-4E6A-97FC-2C7A0B6CAFFB}" type="presOf" srcId="{345AF713-5C78-4F34-942E-F6CE858821B0}" destId="{A88343F3-52CD-405B-9BE0-8ED55722937A}" srcOrd="0" destOrd="0" presId="urn:microsoft.com/office/officeart/2005/8/layout/vList2"/>
    <dgm:cxn modelId="{3F356BBA-2870-48D8-B4A6-E0139C2364C2}" type="presParOf" srcId="{A88343F3-52CD-405B-9BE0-8ED55722937A}" destId="{FE1D1CA3-D9F7-439A-979C-CD1CDDBC5116}" srcOrd="0" destOrd="0" presId="urn:microsoft.com/office/officeart/2005/8/layout/vList2"/>
    <dgm:cxn modelId="{BF3392B5-7162-4901-AF21-EB4C2811A2A5}" type="presParOf" srcId="{A88343F3-52CD-405B-9BE0-8ED55722937A}" destId="{CF053580-7370-42FA-92E9-97B7080D37C2}" srcOrd="1" destOrd="0" presId="urn:microsoft.com/office/officeart/2005/8/layout/vList2"/>
    <dgm:cxn modelId="{6E29106E-60C3-4E2E-8F7A-6448DB23E525}" type="presParOf" srcId="{A88343F3-52CD-405B-9BE0-8ED55722937A}" destId="{A6F89918-57E6-4F0A-BE2A-E7CBA23A265A}" srcOrd="2" destOrd="0" presId="urn:microsoft.com/office/officeart/2005/8/layout/vList2"/>
    <dgm:cxn modelId="{4D20869C-10D8-4AED-A446-498AA14F958C}" type="presParOf" srcId="{A88343F3-52CD-405B-9BE0-8ED55722937A}" destId="{5599C2DC-9261-4026-A299-DF96950FDDF2}" srcOrd="3" destOrd="0" presId="urn:microsoft.com/office/officeart/2005/8/layout/vList2"/>
    <dgm:cxn modelId="{CE48C788-820A-43C1-8471-7EA5A75F8037}" type="presParOf" srcId="{A88343F3-52CD-405B-9BE0-8ED55722937A}" destId="{4E06C82E-7A53-40EA-8AFD-C4462703DE4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1D1CA3-D9F7-439A-979C-CD1CDDBC5116}">
      <dsp:nvSpPr>
        <dsp:cNvPr id="0" name=""/>
        <dsp:cNvSpPr/>
      </dsp:nvSpPr>
      <dsp:spPr>
        <a:xfrm>
          <a:off x="0" y="101492"/>
          <a:ext cx="10515600" cy="1346304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W przedszkolu bawi się i uczy 150 dzieci w wieku od trzech do sześciu lat pod okiem wykwalifikowanej kadry pedagogicznej i oddanego personelu pomocniczego.</a:t>
          </a:r>
          <a:endParaRPr lang="en-US" sz="1900" kern="1200" dirty="0"/>
        </a:p>
      </dsp:txBody>
      <dsp:txXfrm>
        <a:off x="65721" y="167213"/>
        <a:ext cx="10384158" cy="1214862"/>
      </dsp:txXfrm>
    </dsp:sp>
    <dsp:sp modelId="{A6F89918-57E6-4F0A-BE2A-E7CBA23A265A}">
      <dsp:nvSpPr>
        <dsp:cNvPr id="0" name=""/>
        <dsp:cNvSpPr/>
      </dsp:nvSpPr>
      <dsp:spPr>
        <a:xfrm>
          <a:off x="0" y="1502516"/>
          <a:ext cx="10515600" cy="1346304"/>
        </a:xfrm>
        <a:prstGeom prst="roundRect">
          <a:avLst/>
        </a:prstGeom>
        <a:solidFill>
          <a:srgbClr val="4A7D3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/>
            <a:t>Przedszkole mieści się w obszernym budynku, połączonym ze Szkołą Podstawową. Każda grupa wiekowa ma do dyspozycji dużą i dobrze wyposażoną salę do zajęć i zabaw, w której znajdują się nowoczesne, kolorowe meble, kąciki zainteresowań, zabawki i pomoce do zajęć. Pozwalają one dzieciom eksperymentować, rozwijać zdolności oraz własne zainteresowania.</a:t>
          </a:r>
          <a:endParaRPr lang="en-US" sz="1900" kern="1200"/>
        </a:p>
      </dsp:txBody>
      <dsp:txXfrm>
        <a:off x="65721" y="1568237"/>
        <a:ext cx="10384158" cy="1214862"/>
      </dsp:txXfrm>
    </dsp:sp>
    <dsp:sp modelId="{4E06C82E-7A53-40EA-8AFD-C4462703DE4E}">
      <dsp:nvSpPr>
        <dsp:cNvPr id="0" name=""/>
        <dsp:cNvSpPr/>
      </dsp:nvSpPr>
      <dsp:spPr>
        <a:xfrm>
          <a:off x="0" y="2903541"/>
          <a:ext cx="10515600" cy="1346304"/>
        </a:xfrm>
        <a:prstGeom prst="roundRect">
          <a:avLst/>
        </a:prstGeom>
        <a:solidFill>
          <a:srgbClr val="183D0A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Posiadamy własną kuchnię oraz stołówkę w której dzieci spożywają 3 posiłki dziennie: śniadanie, obiad oraz podwieczorek</a:t>
          </a:r>
          <a:endParaRPr lang="en-US" sz="1900" kern="1200" dirty="0"/>
        </a:p>
      </dsp:txBody>
      <dsp:txXfrm>
        <a:off x="65721" y="2969262"/>
        <a:ext cx="10384158" cy="1214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09.05.2025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09.05.2025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09.05.2025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09.05.2025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09.05.2025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09.05.2025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09.05.2025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42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cxnSp>
        <p:nvCxnSpPr>
          <p:cNvPr id="46" name="Straight Connector 46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287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3EAB24A3-F472-40D0-C231-D6B9B7082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822511"/>
          </a:xfrm>
        </p:spPr>
        <p:txBody>
          <a:bodyPr>
            <a:normAutofit fontScale="90000"/>
          </a:bodyPr>
          <a:lstStyle/>
          <a:p>
            <a:r>
              <a:rPr lang="pl-PL" sz="5800">
                <a:solidFill>
                  <a:srgbClr val="28703C"/>
                </a:solidFill>
                <a:cs typeface="Calibri Light"/>
              </a:rPr>
              <a:t>Witamy </a:t>
            </a:r>
            <a:endParaRPr lang="pl-PL" sz="5800">
              <a:solidFill>
                <a:srgbClr val="28703C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C67A60A-47BA-24E8-4202-F29F6DE52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231013"/>
            <a:ext cx="8767860" cy="123910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pl-PL" sz="2000" dirty="0">
                <a:solidFill>
                  <a:srgbClr val="28703C"/>
                </a:solidFill>
                <a:cs typeface="Calibri"/>
              </a:rPr>
              <a:t>W przedszkolu nr 366.</a:t>
            </a:r>
          </a:p>
          <a:p>
            <a:r>
              <a:rPr lang="pl-PL" sz="2000" dirty="0">
                <a:solidFill>
                  <a:srgbClr val="28703C"/>
                </a:solidFill>
                <a:cs typeface="Calibri"/>
              </a:rPr>
              <a:t>Ul. Hawajska 7</a:t>
            </a:r>
          </a:p>
          <a:p>
            <a:r>
              <a:rPr lang="pl-PL" sz="2000" dirty="0">
                <a:solidFill>
                  <a:srgbClr val="28703C"/>
                </a:solidFill>
                <a:cs typeface="Calibri"/>
              </a:rPr>
              <a:t>02-776 Warszawa</a:t>
            </a:r>
          </a:p>
          <a:p>
            <a:r>
              <a:rPr lang="pl-PL" sz="2000" dirty="0">
                <a:solidFill>
                  <a:srgbClr val="28703C"/>
                </a:solidFill>
                <a:cs typeface="Calibri"/>
              </a:rPr>
              <a:t>https://p366.ursynow.warszawa.pl/</a:t>
            </a:r>
            <a:endParaRPr lang="pl-PL" dirty="0"/>
          </a:p>
          <a:p>
            <a:endParaRPr lang="pl-PL" sz="2000" dirty="0">
              <a:solidFill>
                <a:srgbClr val="28703C"/>
              </a:solidFill>
              <a:cs typeface="Calibri"/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D4451921-FCA9-DC28-B334-DE11EEB8D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85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pic>
        <p:nvPicPr>
          <p:cNvPr id="5" name="Obraz 5" descr="Obraz zawierający na wolnym powietrzu, drzewo, budynek, dom&#10;&#10;Opis wygenerowany automatycznie">
            <a:extLst>
              <a:ext uri="{FF2B5EF4-FFF2-40B4-BE49-F238E27FC236}">
                <a16:creationId xmlns:a16="http://schemas.microsoft.com/office/drawing/2014/main" id="{9854BD7F-3020-0284-F9A6-9107E2716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38" y="4277360"/>
            <a:ext cx="2743200" cy="21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4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4CA1CCB-7769-4507-B13C-C089DECB9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856" y="1086246"/>
            <a:ext cx="6247344" cy="4685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990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2870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8DD7C073-7E4A-D3CC-FE43-BCC82568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74" y="352337"/>
            <a:ext cx="8989300" cy="76956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800" dirty="0" err="1">
                <a:solidFill>
                  <a:srgbClr val="28703D"/>
                </a:solidFill>
                <a:cs typeface="Calibri Light"/>
              </a:rPr>
              <a:t>Ramowy</a:t>
            </a:r>
            <a:r>
              <a:rPr lang="en-US" sz="5800" dirty="0">
                <a:solidFill>
                  <a:srgbClr val="28703D"/>
                </a:solidFill>
                <a:cs typeface="Calibri Light"/>
              </a:rPr>
              <a:t> plan </a:t>
            </a:r>
            <a:r>
              <a:rPr lang="en-US" sz="5800" dirty="0" err="1">
                <a:solidFill>
                  <a:srgbClr val="28703D"/>
                </a:solidFill>
                <a:cs typeface="Calibri Light"/>
              </a:rPr>
              <a:t>dnia</a:t>
            </a:r>
            <a:r>
              <a:rPr lang="en-US" sz="5800" dirty="0">
                <a:solidFill>
                  <a:srgbClr val="28703D"/>
                </a:solidFill>
                <a:cs typeface="Calibri Light"/>
              </a:rPr>
              <a:t> </a:t>
            </a:r>
          </a:p>
        </p:txBody>
      </p:sp>
      <p:graphicFrame>
        <p:nvGraphicFramePr>
          <p:cNvPr id="5" name="Tabela 7">
            <a:extLst>
              <a:ext uri="{FF2B5EF4-FFF2-40B4-BE49-F238E27FC236}">
                <a16:creationId xmlns:a16="http://schemas.microsoft.com/office/drawing/2014/main" id="{BD9ADFCE-8358-A78A-E771-C9832F40E7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746733"/>
              </p:ext>
            </p:extLst>
          </p:nvPr>
        </p:nvGraphicFramePr>
        <p:xfrm>
          <a:off x="472225" y="1266422"/>
          <a:ext cx="11289499" cy="492629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74542">
                  <a:extLst>
                    <a:ext uri="{9D8B030D-6E8A-4147-A177-3AD203B41FA5}">
                      <a16:colId xmlns:a16="http://schemas.microsoft.com/office/drawing/2014/main" val="2593558219"/>
                    </a:ext>
                  </a:extLst>
                </a:gridCol>
                <a:gridCol w="8914957">
                  <a:extLst>
                    <a:ext uri="{9D8B030D-6E8A-4147-A177-3AD203B41FA5}">
                      <a16:colId xmlns:a16="http://schemas.microsoft.com/office/drawing/2014/main" val="2177195845"/>
                    </a:ext>
                  </a:extLst>
                </a:gridCol>
              </a:tblGrid>
              <a:tr h="302048"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l-PL" sz="1300" dirty="0"/>
                        <a:t>Powitanie Dnia w przedszkolu</a:t>
                      </a:r>
                    </a:p>
                  </a:txBody>
                  <a:tcPr marL="66350" marR="66350" marT="33175" marB="33175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246759479"/>
                  </a:ext>
                </a:extLst>
              </a:tr>
              <a:tr h="74717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/>
                        <a:t>7:00-8:45</a:t>
                      </a:r>
                    </a:p>
                  </a:txBody>
                  <a:tcPr marL="66350" marR="66350" marT="33175" marB="33175"/>
                </a:tc>
                <a:tc>
                  <a:txBody>
                    <a:bodyPr/>
                    <a:lstStyle/>
                    <a:p>
                      <a:r>
                        <a:rPr lang="pl-PL" sz="1300" dirty="0"/>
                        <a:t>Schodzenie się dzieci, zabawy indywidualne, inspirowanie do spontanicznej działalności zabawowej, pozostawienie dzieciom możliwości wyboru i inicjatywy. Praca indywidualna, wyrównawcza, praca z dzieckiem zdolnym.</a:t>
                      </a:r>
                      <a:br>
                        <a:rPr lang="pl-PL" sz="1300" dirty="0"/>
                      </a:br>
                      <a:r>
                        <a:rPr lang="pl-PL" sz="1300" dirty="0"/>
                        <a:t>Zabawy ruchowe integrujące całą grupę, ćwiczenia poranne/zabawa ruchowa.</a:t>
                      </a:r>
                    </a:p>
                  </a:txBody>
                  <a:tcPr marL="66350" marR="66350" marT="33175" marB="33175"/>
                </a:tc>
                <a:extLst>
                  <a:ext uri="{0D108BD9-81ED-4DB2-BD59-A6C34878D82A}">
                    <a16:rowId xmlns:a16="http://schemas.microsoft.com/office/drawing/2014/main" val="938068787"/>
                  </a:ext>
                </a:extLst>
              </a:tr>
              <a:tr h="1086654">
                <a:tc>
                  <a:txBody>
                    <a:bodyPr/>
                    <a:lstStyle/>
                    <a:p>
                      <a:pPr algn="ctr"/>
                      <a:endParaRPr lang="pl-PL" sz="1800" dirty="0"/>
                    </a:p>
                    <a:p>
                      <a:pPr lvl="0" algn="ctr">
                        <a:buNone/>
                      </a:pPr>
                      <a:r>
                        <a:rPr lang="pl-PL" sz="1800" dirty="0"/>
                        <a:t>9:00-9:30</a:t>
                      </a:r>
                    </a:p>
                  </a:txBody>
                  <a:tcPr marL="66350" marR="66350" marT="33175" marB="3317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1300" u="none" strike="noStrike" baseline="0" noProof="0" dirty="0"/>
                        <a:t>Czynności higieniczne, praca dyżurnych, przygotowanie do śniadania – czynności porządkowe, higieniczne i samoobsługowe w łazience.</a:t>
                      </a:r>
                      <a:br>
                        <a:rPr lang="pl-PL" sz="1300" u="none" strike="noStrike" baseline="0" noProof="0" dirty="0"/>
                      </a:br>
                      <a:r>
                        <a:rPr lang="pl-PL" sz="1300" u="none" strike="noStrike" baseline="0" noProof="0" dirty="0"/>
                        <a:t>Śniadanie</a:t>
                      </a:r>
                      <a:br>
                        <a:rPr lang="pl-PL" sz="1300" u="none" strike="noStrike" baseline="0" noProof="0" dirty="0"/>
                      </a:br>
                      <a:r>
                        <a:rPr lang="pl-PL" sz="1300" u="none" strike="noStrike" baseline="0" noProof="0" dirty="0"/>
                        <a:t>Realizacja założeń programowych z zakresu kształtowania nawyków higienicznych i kulturalnych oraz dbałości o zdrowie: przestrzeganie zasad dobrego wychowania podczas spożywania posiłku, ćwiczenie umiejętności posługiwania się sztućcami.</a:t>
                      </a:r>
                      <a:endParaRPr lang="pl-PL" sz="1300" dirty="0"/>
                    </a:p>
                  </a:txBody>
                  <a:tcPr marL="66350" marR="66350" marT="33175" marB="33175"/>
                </a:tc>
                <a:extLst>
                  <a:ext uri="{0D108BD9-81ED-4DB2-BD59-A6C34878D82A}">
                    <a16:rowId xmlns:a16="http://schemas.microsoft.com/office/drawing/2014/main" val="1072572445"/>
                  </a:ext>
                </a:extLst>
              </a:tr>
              <a:tr h="1703767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l-PL" sz="1300" u="none" strike="noStrike" baseline="0" noProof="0" dirty="0"/>
                    </a:p>
                    <a:p>
                      <a:pPr lvl="0">
                        <a:buNone/>
                      </a:pPr>
                      <a:endParaRPr lang="pl-PL" sz="1300" u="none" strike="noStrike" baseline="0" noProof="0" dirty="0"/>
                    </a:p>
                    <a:p>
                      <a:pPr lvl="0" algn="ctr">
                        <a:buNone/>
                      </a:pPr>
                      <a:r>
                        <a:rPr lang="pl-PL" sz="1800" u="none" strike="noStrike" baseline="0" noProof="0" dirty="0"/>
                        <a:t>09.30 -10:30</a:t>
                      </a:r>
                      <a:endParaRPr lang="pl-PL" sz="1800"/>
                    </a:p>
                  </a:txBody>
                  <a:tcPr marL="66350" marR="66350" marT="33175" marB="3317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1300" u="none" strike="noStrike" baseline="0" noProof="0" dirty="0"/>
                        <a:t>Zajęcia dydaktyczne wspierające całościowy rozwój dziecka według wybranego programu wychowania przedszkolnego, organizowanie zabaw twórczych i ruchowych zgodnie z tematyką zajęć</a:t>
                      </a:r>
                      <a:br>
                        <a:rPr lang="pl-PL" sz="1300" u="none" strike="noStrike" baseline="0" noProof="0" dirty="0"/>
                      </a:br>
                      <a:r>
                        <a:rPr lang="pl-PL" sz="1300" u="none" strike="noStrike" baseline="0" noProof="0" dirty="0"/>
                        <a:t>Edukacja zdrowotna, przyrodnicza, ekologiczna, językowa, matematyczna, artystyczna, społeczna, wprowadzanie w świat wartości.</a:t>
                      </a:r>
                      <a:br>
                        <a:rPr lang="pl-PL" sz="1300" u="none" strike="noStrike" baseline="0" noProof="0" dirty="0"/>
                      </a:br>
                      <a:r>
                        <a:rPr lang="pl-PL" sz="1300" u="none" strike="noStrike" baseline="0" noProof="0" dirty="0"/>
                        <a:t>Sprzątanie sali, przygotowanie do wyjścia na świeże powietrze.</a:t>
                      </a:r>
                      <a:br>
                        <a:rPr lang="pl-PL" sz="1300" u="none" strike="noStrike" baseline="0" noProof="0" dirty="0"/>
                      </a:br>
                      <a:r>
                        <a:rPr lang="pl-PL" sz="1300" u="none" strike="noStrike" baseline="0" noProof="0" dirty="0"/>
                        <a:t>Czynności samoobsługowe w szatni, wdrażanie do samodzielności przed wyjściem do ogrodu (nauka ubierania się, wiązania sznurowadeł, zapiania guzików, suwaków).</a:t>
                      </a:r>
                      <a:br>
                        <a:rPr lang="pl-PL" sz="1300" u="none" strike="noStrike" baseline="0" noProof="0" dirty="0"/>
                      </a:br>
                      <a:r>
                        <a:rPr lang="pl-PL" sz="1300" u="none" strike="noStrike" baseline="0" noProof="0" dirty="0"/>
                        <a:t>Zabawy z językiem obcym nowożytnym.</a:t>
                      </a:r>
                      <a:br>
                        <a:rPr lang="pl-PL" sz="1300" u="none" strike="noStrike" baseline="0" noProof="0" dirty="0"/>
                      </a:br>
                      <a:r>
                        <a:rPr lang="pl-PL" sz="1300" u="none" strike="noStrike" baseline="0" noProof="0" dirty="0"/>
                        <a:t>Zajęcia z rytmiki i gimnastyki ogólnorozwojowej.</a:t>
                      </a:r>
                      <a:endParaRPr lang="pl-PL" sz="1300" dirty="0"/>
                    </a:p>
                  </a:txBody>
                  <a:tcPr marL="66350" marR="66350" marT="33175" marB="33175"/>
                </a:tc>
                <a:extLst>
                  <a:ext uri="{0D108BD9-81ED-4DB2-BD59-A6C34878D82A}">
                    <a16:rowId xmlns:a16="http://schemas.microsoft.com/office/drawing/2014/main" val="296919482"/>
                  </a:ext>
                </a:extLst>
              </a:tr>
              <a:tr h="10866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l-PL" sz="1300" b="0" i="0" u="none" strike="noStrike" baseline="0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pl-PL" sz="18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10:30-11:50</a:t>
                      </a:r>
                      <a:endParaRPr lang="pl-PL" sz="1800" dirty="0"/>
                    </a:p>
                  </a:txBody>
                  <a:tcPr marL="66350" marR="66350" marT="33174" marB="33174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pl-PL" sz="13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Zabawy dowolne i organizowane w ogrodzie przedszkolnym, zajęcia ruchowe, gry sportowe, wycieczki i spacery, zabawy z wykorzystaniem sprzętu terenowego, obserwacje przyrodnicze.</a:t>
                      </a:r>
                      <a:br>
                        <a:rPr lang="pl-PL" sz="13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endParaRPr lang="pl-PL" sz="1300" u="none" strike="noStrike" baseline="0" noProof="0" dirty="0"/>
                    </a:p>
                  </a:txBody>
                  <a:tcPr marL="66350" marR="66350" marT="33174" marB="33174"/>
                </a:tc>
                <a:extLst>
                  <a:ext uri="{0D108BD9-81ED-4DB2-BD59-A6C34878D82A}">
                    <a16:rowId xmlns:a16="http://schemas.microsoft.com/office/drawing/2014/main" val="2957338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3990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2870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8DD7C073-7E4A-D3CC-FE43-BCC82568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979" y="1440908"/>
            <a:ext cx="8989300" cy="7695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28703D"/>
                </a:solidFill>
                <a:ea typeface="+mj-lt"/>
                <a:cs typeface="+mj-lt"/>
              </a:rPr>
              <a:t>Ramowy</a:t>
            </a:r>
            <a:r>
              <a:rPr lang="pl-PL" dirty="0">
                <a:solidFill>
                  <a:srgbClr val="28703D"/>
                </a:solidFill>
                <a:ea typeface="+mj-lt"/>
                <a:cs typeface="+mj-lt"/>
              </a:rPr>
              <a:t> </a:t>
            </a:r>
            <a:r>
              <a:rPr lang="en-US" dirty="0">
                <a:solidFill>
                  <a:srgbClr val="28703D"/>
                </a:solidFill>
                <a:ea typeface="+mj-lt"/>
                <a:cs typeface="+mj-lt"/>
              </a:rPr>
              <a:t>plan</a:t>
            </a:r>
            <a:r>
              <a:rPr lang="pl-PL" dirty="0">
                <a:solidFill>
                  <a:srgbClr val="28703D"/>
                </a:solidFill>
                <a:ea typeface="+mj-lt"/>
                <a:cs typeface="+mj-lt"/>
              </a:rPr>
              <a:t> </a:t>
            </a:r>
            <a:r>
              <a:rPr lang="en-US" dirty="0" err="1">
                <a:solidFill>
                  <a:srgbClr val="28703D"/>
                </a:solidFill>
                <a:ea typeface="+mj-lt"/>
                <a:cs typeface="+mj-lt"/>
              </a:rPr>
              <a:t>dnia</a:t>
            </a:r>
            <a:r>
              <a:rPr lang="en-US" dirty="0">
                <a:solidFill>
                  <a:srgbClr val="28703D"/>
                </a:solidFill>
                <a:ea typeface="+mj-lt"/>
                <a:cs typeface="+mj-lt"/>
              </a:rPr>
              <a:t> </a:t>
            </a:r>
            <a:endParaRPr lang="pl-PL" dirty="0">
              <a:ea typeface="+mj-lt"/>
              <a:cs typeface="+mj-lt"/>
            </a:endParaRPr>
          </a:p>
          <a:p>
            <a:pPr algn="ctr"/>
            <a:endParaRPr lang="pl-PL" dirty="0">
              <a:cs typeface="Calibri Light"/>
            </a:endParaRPr>
          </a:p>
          <a:p>
            <a:pPr algn="ctr"/>
            <a:endParaRPr lang="pl-PL" dirty="0">
              <a:cs typeface="Calibri Light"/>
            </a:endParaRPr>
          </a:p>
        </p:txBody>
      </p:sp>
      <p:graphicFrame>
        <p:nvGraphicFramePr>
          <p:cNvPr id="4" name="Tabela 2">
            <a:extLst>
              <a:ext uri="{FF2B5EF4-FFF2-40B4-BE49-F238E27FC236}">
                <a16:creationId xmlns:a16="http://schemas.microsoft.com/office/drawing/2014/main" id="{A676C988-D9C8-DF92-3919-AFA483C65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080591"/>
              </p:ext>
            </p:extLst>
          </p:nvPr>
        </p:nvGraphicFramePr>
        <p:xfrm>
          <a:off x="471714" y="1149047"/>
          <a:ext cx="11277601" cy="43403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708061">
                  <a:extLst>
                    <a:ext uri="{9D8B030D-6E8A-4147-A177-3AD203B41FA5}">
                      <a16:colId xmlns:a16="http://schemas.microsoft.com/office/drawing/2014/main" val="2545302651"/>
                    </a:ext>
                  </a:extLst>
                </a:gridCol>
                <a:gridCol w="9569540">
                  <a:extLst>
                    <a:ext uri="{9D8B030D-6E8A-4147-A177-3AD203B41FA5}">
                      <a16:colId xmlns:a16="http://schemas.microsoft.com/office/drawing/2014/main" val="169917008"/>
                    </a:ext>
                  </a:extLst>
                </a:gridCol>
              </a:tblGrid>
              <a:tr h="1133928">
                <a:tc>
                  <a:txBody>
                    <a:bodyPr/>
                    <a:lstStyle/>
                    <a:p>
                      <a:r>
                        <a:rPr lang="pl-PL" sz="1800" b="0" dirty="0"/>
                        <a:t>11:50-12:30</a:t>
                      </a:r>
                    </a:p>
                  </a:txBody>
                  <a:tcPr marL="91363" marR="91363" marT="45681" marB="45681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1300" b="0" u="none" strike="noStrike" baseline="0" noProof="0" dirty="0"/>
                        <a:t>Przygotowanie do obiadu, praca dyżurnych, doskonalenie czynności samoobsługowych w łazience.</a:t>
                      </a:r>
                      <a:br>
                        <a:rPr lang="pl-PL" sz="1300" b="0" u="none" strike="noStrike" baseline="0" noProof="0" dirty="0"/>
                      </a:br>
                      <a:r>
                        <a:rPr lang="pl-PL" sz="1300" b="0" u="none" strike="noStrike" baseline="0" noProof="0" dirty="0"/>
                        <a:t>Obiad</a:t>
                      </a:r>
                      <a:br>
                        <a:rPr lang="pl-PL" sz="1300" b="0" u="none" strike="noStrike" baseline="0" noProof="0" dirty="0"/>
                      </a:br>
                      <a:r>
                        <a:rPr lang="pl-PL" sz="1300" b="0" u="none" strike="noStrike" baseline="0" noProof="0" dirty="0"/>
                        <a:t>Ćwiczenie umiejętności prawidłowego posługiwania się sztućcami, kulturalnego zachowania się przy stole, kształtowanie nawyku zdrowego odżywiania się.</a:t>
                      </a:r>
                      <a:br>
                        <a:rPr lang="pl-PL" sz="1300" b="0" u="none" strike="noStrike" baseline="0" noProof="0" dirty="0"/>
                      </a:br>
                      <a:r>
                        <a:rPr lang="pl-PL" sz="1300" b="0" u="none" strike="noStrike" baseline="0" noProof="0" dirty="0"/>
                        <a:t>Zabawy z językiem obcym nowożytnym.</a:t>
                      </a:r>
                      <a:endParaRPr lang="pl-PL" sz="1300" b="0" dirty="0"/>
                    </a:p>
                  </a:txBody>
                  <a:tcPr marL="91363" marR="91363" marT="45681" marB="45681"/>
                </a:tc>
                <a:extLst>
                  <a:ext uri="{0D108BD9-81ED-4DB2-BD59-A6C34878D82A}">
                    <a16:rowId xmlns:a16="http://schemas.microsoft.com/office/drawing/2014/main" val="639916709"/>
                  </a:ext>
                </a:extLst>
              </a:tr>
              <a:tr h="15119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1800" dirty="0"/>
                        <a:t>12:30-14:45</a:t>
                      </a:r>
                    </a:p>
                  </a:txBody>
                  <a:tcPr marL="91363" marR="91363" marT="45681" marB="45681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1300" b="0" u="none" strike="noStrike" baseline="0" noProof="0" dirty="0"/>
                        <a:t>Dzieci 3 letnie – odpoczynek poobiedni, słuchanie bajek, muzyki – wyciszenie,</a:t>
                      </a:r>
                      <a:br>
                        <a:rPr lang="pl-PL" sz="1300" b="0" u="none" strike="noStrike" baseline="0" noProof="0" dirty="0"/>
                      </a:br>
                      <a:r>
                        <a:rPr lang="pl-PL" sz="1300" b="0" u="none" strike="noStrike" baseline="0" noProof="0" dirty="0"/>
                        <a:t>Dzieci 4, 5, 6 – letnie – relaks poobiedni, słuchanie bajek, muzyki – wyciszenie, praca indywidualna z dziećmi. Swobodna zabawa dzieci przy niewielkim udziale nauczyciela. Praca indywidualna z dziećmi – dostosowanie zadań do możliwości dzieci. Pobyt w ogrodzie przedszkolnym/spacer, obserwacje przyrodnicze.</a:t>
                      </a:r>
                      <a:br>
                        <a:rPr lang="pl-PL" sz="1300" b="0" u="none" strike="noStrike" baseline="0" noProof="0" dirty="0"/>
                      </a:br>
                      <a:r>
                        <a:rPr lang="pl-PL" sz="1300" b="0" u="none" strike="noStrike" baseline="0" noProof="0" dirty="0"/>
                        <a:t>Dzieci 5, 6 – letnie – kontynuacja zajęć edukacyjnych, inicjowanych przez nauczyciela, zabawy przygotowujące do nabywania umiejętności szkolnych.</a:t>
                      </a:r>
                      <a:br>
                        <a:rPr lang="pl-PL" sz="1300" b="0" u="none" strike="noStrike" baseline="0" noProof="0" dirty="0"/>
                      </a:br>
                      <a:r>
                        <a:rPr lang="pl-PL" sz="1300" b="0" u="none" strike="noStrike" baseline="0" noProof="0" dirty="0"/>
                        <a:t>Zajęcia dodatkowe. Religia – dla 6-latków.</a:t>
                      </a:r>
                      <a:endParaRPr lang="pl-PL" sz="1300" b="0"/>
                    </a:p>
                  </a:txBody>
                  <a:tcPr marL="91363" marR="91363" marT="45681" marB="45681"/>
                </a:tc>
                <a:extLst>
                  <a:ext uri="{0D108BD9-81ED-4DB2-BD59-A6C34878D82A}">
                    <a16:rowId xmlns:a16="http://schemas.microsoft.com/office/drawing/2014/main" val="4042052377"/>
                  </a:ext>
                </a:extLst>
              </a:tr>
              <a:tr h="71059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1800" dirty="0"/>
                        <a:t>15:00-15:30</a:t>
                      </a:r>
                    </a:p>
                  </a:txBody>
                  <a:tcPr marL="91363" marR="91363" marT="45681" marB="45681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13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Przygotowanie do podwieczorku, praca dyżurnych, czynności porządkowe, higieniczne i samoobsługowe.</a:t>
                      </a:r>
                      <a:br>
                        <a:rPr lang="pl-PL" sz="13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pl-PL" sz="13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Podwieczorek – kształtowanie nawyku estetycznego, kulturalnego i samodzielnego spożywania posiłku, ćwiczenie umiejętności posługiwania się sztućcami.</a:t>
                      </a:r>
                      <a:endParaRPr lang="pl-PL" dirty="0"/>
                    </a:p>
                  </a:txBody>
                  <a:tcPr marL="91363" marR="91363" marT="45681" marB="45681"/>
                </a:tc>
                <a:extLst>
                  <a:ext uri="{0D108BD9-81ED-4DB2-BD59-A6C34878D82A}">
                    <a16:rowId xmlns:a16="http://schemas.microsoft.com/office/drawing/2014/main" val="215719583"/>
                  </a:ext>
                </a:extLst>
              </a:tr>
              <a:tr h="98395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1800" dirty="0"/>
                        <a:t>15:30-17:30</a:t>
                      </a:r>
                    </a:p>
                  </a:txBody>
                  <a:tcPr marL="91363" marR="91363" marT="45681" marB="45681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l-PL" sz="13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Kontynuacja działalności edukacyjnej, zabawa ruchowa organizowana przez nauczyciela/zabawy integracyjne/muzyczno-ruchowe, praca indywidualna i wyrównawcza z dziećmi, zajęcia w małych zespołach, omówienie z dziećmi wydarzeń dnia, zabawy tematyczne, własna aktywność dzieci, porządkowanie sali, zabawy dowolne w ogrodzie przedszkolnym.</a:t>
                      </a:r>
                      <a:endParaRPr lang="pl-PL" dirty="0"/>
                    </a:p>
                  </a:txBody>
                  <a:tcPr marL="91363" marR="91363" marT="45681" marB="45681"/>
                </a:tc>
                <a:extLst>
                  <a:ext uri="{0D108BD9-81ED-4DB2-BD59-A6C34878D82A}">
                    <a16:rowId xmlns:a16="http://schemas.microsoft.com/office/drawing/2014/main" val="1068786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564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336248-7496-B6D4-AB9C-9DD2990CF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pl-PL" sz="3600">
                <a:cs typeface="Calibri Light"/>
              </a:rPr>
              <a:t>Oferta edukacyjna- programy własne</a:t>
            </a:r>
            <a:endParaRPr lang="pl-PL" sz="3600"/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5A827182-45D9-14F3-C8BB-7520B8AC8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5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286B1A-F349-8C91-9AB7-67EFC59C6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667634"/>
            <a:ext cx="7485413" cy="2930448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pl-PL" sz="1700" dirty="0">
                <a:ea typeface="+mn-lt"/>
                <a:cs typeface="+mn-lt"/>
              </a:rPr>
              <a:t>Programy wychowania przedszkolnego:</a:t>
            </a:r>
          </a:p>
          <a:p>
            <a:r>
              <a:rPr lang="pl-PL" sz="1700" dirty="0">
                <a:ea typeface="+mn-lt"/>
                <a:cs typeface="+mn-lt"/>
              </a:rPr>
              <a:t> "Zbieram, poszukuję, badam” i „Dobry pomysł”</a:t>
            </a:r>
          </a:p>
          <a:p>
            <a:pPr marL="0" indent="0">
              <a:buNone/>
            </a:pPr>
            <a:r>
              <a:rPr lang="pl-PL" sz="1700" dirty="0">
                <a:cs typeface="Calibri"/>
              </a:rPr>
              <a:t>Programy własne:</a:t>
            </a:r>
          </a:p>
          <a:p>
            <a:r>
              <a:rPr lang="pl-PL" sz="1700" dirty="0">
                <a:cs typeface="Calibri"/>
              </a:rPr>
              <a:t>"Sport to zdrowie , każdy przedszkolak Ci to powie"- mający na celu zachęcanie dzieci do uczestnictwa w zabawach muzyczno- ruchowych i grach sportowych. A także  kształtowanie wśród dzieci świadomości potrzeby dbania o zdrowie w sferze fizycznej.</a:t>
            </a:r>
          </a:p>
          <a:p>
            <a:r>
              <a:rPr lang="pl-PL" sz="1700" dirty="0">
                <a:cs typeface="Calibri"/>
              </a:rPr>
              <a:t>"Zdolny przedszkolak czyli talent niejedno ma imię” – program stymulujący rozwój dziecka zdolnego w wieku przedszkolnym -rozpoznawanie i rozwijanie u dzieci zdolności indywidualnych. Stwarzanie warunków (sytuacji edukacyjnych) do odkrywania, poznawania, eksperymentowania, działania w różnych formach,</a:t>
            </a:r>
          </a:p>
          <a:p>
            <a:endParaRPr lang="pl-PL" sz="17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630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59ECFD-EF0F-9130-9DB4-8C3FAAF7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pl-PL" sz="3100" dirty="0">
                <a:cs typeface="Calibri Light"/>
              </a:rPr>
              <a:t>Oferta edukacyjna- programy własne </a:t>
            </a:r>
            <a:endParaRPr lang="pl-PL" sz="3100" dirty="0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33151BCF-043B-C2CC-3342-A8F07A4C5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5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4376F5-A2CD-5CB2-373D-2128DF95A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1800" dirty="0">
                <a:cs typeface="Calibri"/>
              </a:rPr>
              <a:t>„Gimnastyka buzi i języka” – Program profilaktyki logopedycznej dla dzieci w wieku przedszkolnym</a:t>
            </a:r>
          </a:p>
          <a:p>
            <a:r>
              <a:rPr lang="pl-PL" sz="1800" dirty="0">
                <a:cs typeface="Calibri"/>
              </a:rPr>
              <a:t>„Będę przedszkolakiem- program adaptacyjny dla dzieci 3-letnich”</a:t>
            </a:r>
          </a:p>
          <a:p>
            <a:r>
              <a:rPr lang="pl-PL" sz="1800" dirty="0">
                <a:cs typeface="Calibri"/>
              </a:rPr>
              <a:t>„Rodzic bliżej przedszkola” – program współpracy z rodzicami</a:t>
            </a:r>
          </a:p>
          <a:p>
            <a:r>
              <a:rPr lang="pl-PL" sz="1800" dirty="0">
                <a:cs typeface="Calibri"/>
              </a:rPr>
              <a:t>„Matematyka w zabawie” – program edukacji matematycznej</a:t>
            </a:r>
          </a:p>
          <a:p>
            <a:endParaRPr lang="pl-PL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7540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287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41462004-595D-E490-E951-0E9923C67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551" y="334308"/>
            <a:ext cx="9966960" cy="1016035"/>
          </a:xfrm>
        </p:spPr>
        <p:txBody>
          <a:bodyPr>
            <a:normAutofit/>
          </a:bodyPr>
          <a:lstStyle/>
          <a:p>
            <a:r>
              <a:rPr lang="pl-PL" sz="5800" dirty="0">
                <a:solidFill>
                  <a:srgbClr val="28703C"/>
                </a:solidFill>
                <a:cs typeface="Calibri Light"/>
              </a:rPr>
              <a:t>Zajęcia dodatkowe</a:t>
            </a:r>
            <a:endParaRPr lang="pl-PL" sz="5800" dirty="0">
              <a:solidFill>
                <a:srgbClr val="28703C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90C9B89-31B6-B253-ABAA-42B072D0F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768" y="1711299"/>
            <a:ext cx="8767860" cy="19043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pl-PL" sz="2000" dirty="0">
                <a:solidFill>
                  <a:srgbClr val="28703C"/>
                </a:solidFill>
                <a:cs typeface="Calibri" panose="020F0502020204030204"/>
              </a:rPr>
              <a:t>Gimnastyka ogólnorozwojowa</a:t>
            </a:r>
          </a:p>
          <a:p>
            <a:pPr marL="342900" indent="-342900">
              <a:buChar char="•"/>
            </a:pPr>
            <a:r>
              <a:rPr lang="pl-PL" sz="2000" dirty="0">
                <a:solidFill>
                  <a:srgbClr val="28703C"/>
                </a:solidFill>
                <a:cs typeface="Calibri" panose="020F0502020204030204"/>
              </a:rPr>
              <a:t>Rytmika</a:t>
            </a:r>
          </a:p>
          <a:p>
            <a:pPr marL="342900" indent="-342900">
              <a:buChar char="•"/>
            </a:pPr>
            <a:r>
              <a:rPr lang="pl-PL" sz="2000" dirty="0">
                <a:solidFill>
                  <a:srgbClr val="28703C"/>
                </a:solidFill>
                <a:cs typeface="Calibri" panose="020F0502020204030204"/>
              </a:rPr>
              <a:t>Sportowe przedszkole- dla dzieci 5-6 letnich</a:t>
            </a:r>
          </a:p>
          <a:p>
            <a:pPr marL="342900" indent="-342900">
              <a:buChar char="•"/>
            </a:pPr>
            <a:r>
              <a:rPr lang="pl-PL" sz="2000" dirty="0">
                <a:solidFill>
                  <a:srgbClr val="28703C"/>
                </a:solidFill>
                <a:cs typeface="Calibri" panose="020F0502020204030204"/>
              </a:rPr>
              <a:t>Religia- dla dzieci 6 letnich</a:t>
            </a:r>
          </a:p>
          <a:p>
            <a:pPr marL="342900" indent="-342900">
              <a:buChar char="•"/>
            </a:pPr>
            <a:endParaRPr lang="pl-PL" sz="2000" dirty="0">
              <a:solidFill>
                <a:srgbClr val="28703C"/>
              </a:solidFill>
              <a:cs typeface="Calibri" panose="020F0502020204030204"/>
            </a:endParaRPr>
          </a:p>
          <a:p>
            <a:pPr marL="342900" indent="-342900">
              <a:buChar char="•"/>
            </a:pPr>
            <a:endParaRPr lang="pl-PL" sz="2000" dirty="0">
              <a:solidFill>
                <a:srgbClr val="28703C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5134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010683E-8B56-738D-37B8-8820F36F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628" y="3062377"/>
            <a:ext cx="8855429" cy="483818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/>
            <a:r>
              <a:rPr lang="en-US" sz="3200" b="1" kern="1200" dirty="0" err="1">
                <a:latin typeface="+mj-lt"/>
                <a:ea typeface="+mj-ea"/>
                <a:cs typeface="+mj-cs"/>
              </a:rPr>
              <a:t>Pomoc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latin typeface="+mj-lt"/>
                <a:ea typeface="+mj-ea"/>
                <a:cs typeface="+mj-cs"/>
              </a:rPr>
              <a:t>psychologiczno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- </a:t>
            </a:r>
            <a:r>
              <a:rPr lang="en-US" sz="3200" b="1" kern="1200" dirty="0" err="1">
                <a:latin typeface="+mj-lt"/>
                <a:ea typeface="+mj-ea"/>
                <a:cs typeface="+mj-cs"/>
              </a:rPr>
              <a:t>pedagogiczna</a:t>
            </a:r>
            <a:endParaRPr lang="en-US" sz="3200" b="1" kern="1200">
              <a:latin typeface="+mj-lt"/>
              <a:cs typeface="Calibri Light"/>
            </a:endParaRPr>
          </a:p>
        </p:txBody>
      </p:sp>
      <p:pic>
        <p:nvPicPr>
          <p:cNvPr id="7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42A71525-8476-6344-8195-F8948858D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59" b="1371"/>
          <a:stretch/>
        </p:blipFill>
        <p:spPr>
          <a:xfrm>
            <a:off x="2" y="-46172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graphicFrame>
        <p:nvGraphicFramePr>
          <p:cNvPr id="19" name="Tabela 20">
            <a:extLst>
              <a:ext uri="{FF2B5EF4-FFF2-40B4-BE49-F238E27FC236}">
                <a16:creationId xmlns:a16="http://schemas.microsoft.com/office/drawing/2014/main" id="{FFB38CE8-7322-F623-86F4-CFEC7DF69E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2365090"/>
              </p:ext>
            </p:extLst>
          </p:nvPr>
        </p:nvGraphicFramePr>
        <p:xfrm>
          <a:off x="9769" y="3575538"/>
          <a:ext cx="12183170" cy="32613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873066">
                  <a:extLst>
                    <a:ext uri="{9D8B030D-6E8A-4147-A177-3AD203B41FA5}">
                      <a16:colId xmlns:a16="http://schemas.microsoft.com/office/drawing/2014/main" val="1127831044"/>
                    </a:ext>
                  </a:extLst>
                </a:gridCol>
                <a:gridCol w="8310104">
                  <a:extLst>
                    <a:ext uri="{9D8B030D-6E8A-4147-A177-3AD203B41FA5}">
                      <a16:colId xmlns:a16="http://schemas.microsoft.com/office/drawing/2014/main" val="368713574"/>
                    </a:ext>
                  </a:extLst>
                </a:gridCol>
              </a:tblGrid>
              <a:tr h="911238">
                <a:tc>
                  <a:txBody>
                    <a:bodyPr/>
                    <a:lstStyle/>
                    <a:p>
                      <a:endParaRPr lang="pl-PL" dirty="0"/>
                    </a:p>
                    <a:p>
                      <a:pPr lvl="0" algn="ctr">
                        <a:buNone/>
                      </a:pPr>
                      <a:r>
                        <a:rPr lang="pl-PL" dirty="0"/>
                        <a:t>Logopeda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 dirty="0">
                          <a:latin typeface="Calibri"/>
                        </a:rPr>
                        <a:t>•Przeprowadza badania przesiewowe we wszystkich grupach, podczas których wyłania dzieci wymagające opieki logopedycznej</a:t>
                      </a:r>
                      <a:endParaRPr lang="pl-PL" sz="1400" dirty="0"/>
                    </a:p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 dirty="0">
                          <a:latin typeface="Calibri"/>
                        </a:rPr>
                        <a:t>•Prowadzi indywidualną terapię dzieci z zaburzeniami i wadami wymowy</a:t>
                      </a:r>
                      <a:endParaRPr lang="pl-PL" sz="1400" dirty="0"/>
                    </a:p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 dirty="0">
                          <a:latin typeface="Calibri"/>
                        </a:rPr>
                        <a:t>•Prowadzi zajęcia profilaktyczne w grupach</a:t>
                      </a:r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661863"/>
                  </a:ext>
                </a:extLst>
              </a:tr>
              <a:tr h="1275734">
                <a:tc>
                  <a:txBody>
                    <a:bodyPr/>
                    <a:lstStyle/>
                    <a:p>
                      <a:endParaRPr lang="pl-PL" b="1" dirty="0"/>
                    </a:p>
                    <a:p>
                      <a:pPr lvl="0" algn="ctr">
                        <a:buNone/>
                      </a:pPr>
                      <a:r>
                        <a:rPr lang="pl-PL" b="1" dirty="0"/>
                        <a:t>Pedagog specjalny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 dirty="0">
                          <a:latin typeface="Calibri"/>
                        </a:rPr>
                        <a:t>•Współpracuje z zespołem opracowującym dokumenty dla dzieci z orzeczeniem o potrzebie kształcenia specjalnego, prowadzi zajęcia rewalidacyjne</a:t>
                      </a:r>
                      <a:endParaRPr lang="pl-PL" sz="1400" dirty="0"/>
                    </a:p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 dirty="0">
                          <a:latin typeface="Calibri"/>
                        </a:rPr>
                        <a:t>•Udziela pomocy psychologiczno-pedagogicznej w formie indywidualnych zajęć dzieciom wymagającym dodatkowego wsparcia</a:t>
                      </a:r>
                      <a:endParaRPr lang="pl-PL" sz="1400" dirty="0"/>
                    </a:p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 dirty="0">
                          <a:latin typeface="Calibri"/>
                        </a:rPr>
                        <a:t>•Współpracuje i wspiera nauczycieli i rodziców</a:t>
                      </a:r>
                      <a:endParaRPr lang="pl-PL" sz="1400" dirty="0"/>
                    </a:p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 dirty="0">
                          <a:latin typeface="Calibri"/>
                        </a:rPr>
                        <a:t>•Współpracuje z psychologiem z Poradni Psychologiczno-Pedagogicznej</a:t>
                      </a:r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924893"/>
                  </a:ext>
                </a:extLst>
              </a:tr>
              <a:tr h="878103">
                <a:tc>
                  <a:txBody>
                    <a:bodyPr/>
                    <a:lstStyle/>
                    <a:p>
                      <a:endParaRPr lang="pl-PL" b="1" dirty="0"/>
                    </a:p>
                    <a:p>
                      <a:pPr lvl="0" algn="ctr">
                        <a:buNone/>
                      </a:pPr>
                      <a:r>
                        <a:rPr lang="pl-PL" b="1" dirty="0"/>
                        <a:t>Psycholog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 dirty="0">
                          <a:latin typeface="Calibri"/>
                        </a:rPr>
                        <a:t>•Obserwuje dzieci w trakcie zajęć i zabawy swobodnej</a:t>
                      </a:r>
                      <a:endParaRPr lang="pl-PL" sz="1400" dirty="0"/>
                    </a:p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 dirty="0">
                          <a:latin typeface="Calibri"/>
                        </a:rPr>
                        <a:t>•  Pomaga rodzicom i nauczycielom rozwiązywać problemy wychowawcze</a:t>
                      </a:r>
                      <a:endParaRPr lang="pl-PL" sz="1400" dirty="0"/>
                    </a:p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400" b="0" i="0" u="none" strike="noStrike" noProof="0" dirty="0">
                          <a:latin typeface="Calibri"/>
                        </a:rPr>
                        <a:t>•Proponuje odpowiednie formy pomocy w uzasadnionych przypadkach</a:t>
                      </a:r>
                      <a:endParaRPr lang="pl-PL" sz="1400" dirty="0"/>
                    </a:p>
                    <a:p>
                      <a:pPr lvl="0">
                        <a:buNone/>
                      </a:pPr>
                      <a:endParaRPr lang="pl-P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870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140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287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7E60D656-ADC9-878D-4BBA-CEC078E8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0647" y="334308"/>
            <a:ext cx="9966960" cy="931368"/>
          </a:xfrm>
        </p:spPr>
        <p:txBody>
          <a:bodyPr>
            <a:normAutofit/>
          </a:bodyPr>
          <a:lstStyle/>
          <a:p>
            <a:r>
              <a:rPr lang="pl-PL" sz="5800" dirty="0">
                <a:solidFill>
                  <a:srgbClr val="28703C"/>
                </a:solidFill>
                <a:cs typeface="Calibri Light"/>
              </a:rPr>
              <a:t>Wydarzenia naszego przedszkola</a:t>
            </a:r>
            <a:endParaRPr lang="pl-PL" sz="5800" dirty="0">
              <a:solidFill>
                <a:srgbClr val="28703C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7BBB38A-5BBF-ACB1-FA7B-ECBC18C85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6673" y="1191203"/>
            <a:ext cx="8767860" cy="384051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just"/>
            <a:r>
              <a:rPr lang="pl-PL" sz="2000" dirty="0">
                <a:ea typeface="+mn-lt"/>
                <a:cs typeface="+mn-lt"/>
              </a:rPr>
              <a:t>•      </a:t>
            </a:r>
            <a:r>
              <a:rPr lang="pl-PL" sz="2000" b="1" dirty="0">
                <a:ea typeface="+mn-lt"/>
                <a:cs typeface="+mn-lt"/>
              </a:rPr>
              <a:t>Pasowanie na Przedszkolaka</a:t>
            </a:r>
            <a:endParaRPr lang="pl-PL" dirty="0"/>
          </a:p>
          <a:p>
            <a:pPr algn="just"/>
            <a:r>
              <a:rPr lang="pl-PL" sz="2000" dirty="0">
                <a:ea typeface="+mn-lt"/>
                <a:cs typeface="+mn-lt"/>
              </a:rPr>
              <a:t>•      </a:t>
            </a:r>
            <a:r>
              <a:rPr lang="pl-PL" sz="2000" b="1" dirty="0">
                <a:ea typeface="+mn-lt"/>
                <a:cs typeface="+mn-lt"/>
              </a:rPr>
              <a:t>Światowy Dzień Przedszkolaka</a:t>
            </a:r>
            <a:endParaRPr lang="pl-PL" dirty="0"/>
          </a:p>
          <a:p>
            <a:pPr algn="just"/>
            <a:r>
              <a:rPr lang="pl-PL" sz="2000" dirty="0">
                <a:ea typeface="+mn-lt"/>
                <a:cs typeface="+mn-lt"/>
              </a:rPr>
              <a:t>•      </a:t>
            </a:r>
            <a:r>
              <a:rPr lang="pl-PL" sz="2000" b="1" dirty="0">
                <a:ea typeface="+mn-lt"/>
                <a:cs typeface="+mn-lt"/>
              </a:rPr>
              <a:t>Zabawy z Mikołajem</a:t>
            </a:r>
            <a:endParaRPr lang="pl-PL" dirty="0"/>
          </a:p>
          <a:p>
            <a:pPr algn="just"/>
            <a:r>
              <a:rPr lang="pl-PL" sz="2000" dirty="0">
                <a:ea typeface="+mn-lt"/>
                <a:cs typeface="+mn-lt"/>
              </a:rPr>
              <a:t>•      </a:t>
            </a:r>
            <a:r>
              <a:rPr lang="pl-PL" sz="2000" b="1" dirty="0">
                <a:ea typeface="+mn-lt"/>
                <a:cs typeface="+mn-lt"/>
              </a:rPr>
              <a:t>Dzień Babci i Dziadka</a:t>
            </a:r>
            <a:endParaRPr lang="pl-PL" dirty="0"/>
          </a:p>
          <a:p>
            <a:pPr algn="just"/>
            <a:r>
              <a:rPr lang="pl-PL" sz="2000" dirty="0">
                <a:ea typeface="+mn-lt"/>
                <a:cs typeface="+mn-lt"/>
              </a:rPr>
              <a:t>•      </a:t>
            </a:r>
            <a:r>
              <a:rPr lang="pl-PL" sz="2000" b="1" dirty="0">
                <a:ea typeface="+mn-lt"/>
                <a:cs typeface="+mn-lt"/>
              </a:rPr>
              <a:t>Bal karnawałowy</a:t>
            </a:r>
            <a:endParaRPr lang="pl-PL" dirty="0"/>
          </a:p>
          <a:p>
            <a:pPr algn="just"/>
            <a:r>
              <a:rPr lang="pl-PL" sz="2000" dirty="0">
                <a:ea typeface="+mn-lt"/>
                <a:cs typeface="+mn-lt"/>
              </a:rPr>
              <a:t>•      </a:t>
            </a:r>
            <a:r>
              <a:rPr lang="pl-PL" sz="2000" b="1" dirty="0">
                <a:ea typeface="+mn-lt"/>
                <a:cs typeface="+mn-lt"/>
              </a:rPr>
              <a:t>Dzień Mamy i Taty</a:t>
            </a:r>
            <a:endParaRPr lang="pl-PL" dirty="0"/>
          </a:p>
          <a:p>
            <a:pPr algn="just"/>
            <a:r>
              <a:rPr lang="pl-PL" sz="2000" dirty="0">
                <a:ea typeface="+mn-lt"/>
                <a:cs typeface="+mn-lt"/>
              </a:rPr>
              <a:t>•      </a:t>
            </a:r>
            <a:r>
              <a:rPr lang="pl-PL" sz="2000" b="1" dirty="0">
                <a:ea typeface="+mn-lt"/>
                <a:cs typeface="+mn-lt"/>
              </a:rPr>
              <a:t>Dzień Dziecka</a:t>
            </a:r>
          </a:p>
          <a:p>
            <a:pPr marL="342900" indent="-342900" algn="just">
              <a:buSzPct val="120000"/>
              <a:buFont typeface="Arial" panose="020B0604020202020204" pitchFamily="34" charset="0"/>
              <a:buChar char="•"/>
            </a:pPr>
            <a:r>
              <a:rPr lang="pl-PL" sz="2000" b="1" dirty="0">
                <a:ea typeface="+mn-lt"/>
                <a:cs typeface="+mn-lt"/>
              </a:rPr>
              <a:t>Czytanie na trawie</a:t>
            </a:r>
          </a:p>
          <a:p>
            <a:pPr marL="342900" indent="-342900" algn="just">
              <a:buSzPct val="120000"/>
              <a:buFont typeface="Arial" panose="020B0604020202020204" pitchFamily="34" charset="0"/>
              <a:buChar char="•"/>
            </a:pPr>
            <a:r>
              <a:rPr lang="pl-PL" sz="2000" b="1" dirty="0">
                <a:ea typeface="+mn-lt"/>
                <a:cs typeface="+mn-lt"/>
              </a:rPr>
              <a:t>Przedstawienie teatralne w wykonaniu Przedszkolnej grupy teatralnej</a:t>
            </a:r>
          </a:p>
          <a:p>
            <a:pPr algn="just"/>
            <a:r>
              <a:rPr lang="pl-PL" sz="1900" dirty="0"/>
              <a:t>Coroczne akcje charytatywne i ekologiczne, m.in. „Pola nadziei” na rzecz pacjentów hospicjum onkologicznego, „Pomaganie przez ubranie”, „Tusz do paki”, zbiórka zużytych baterii, „Góra grosza”, „Pomóżmy pomagać” na rzecz bezdomnych zwierząt</a:t>
            </a:r>
          </a:p>
          <a:p>
            <a:r>
              <a:rPr lang="pl-PL" sz="2000" dirty="0">
                <a:ea typeface="+mn-lt"/>
                <a:cs typeface="+mn-lt"/>
              </a:rPr>
              <a:t>oraz mnóstwo innych świąt np. „Światowy Dzień Pluszowego Misia”, „Dzień Kundelka”, „Dzień Kota”, „Międzynarodowy Dzień Postaci   z Bajek”, „Międzynarodowy dzień Numeru Alarmowego”, „Światowy Dzień Wody”, „Międzynarodowy Dzień Ziemi”, „Dzień Przyjaciela”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0622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az 12" descr="Obraz zawierający ściana, w pomieszczeniu, osoba, sufit&#10;&#10;Opis wygenerowany automatycznie">
            <a:extLst>
              <a:ext uri="{FF2B5EF4-FFF2-40B4-BE49-F238E27FC236}">
                <a16:creationId xmlns:a16="http://schemas.microsoft.com/office/drawing/2014/main" id="{C4DE4BC8-CC18-191B-BD1E-A81EC2652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880391"/>
            <a:ext cx="3284416" cy="3221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3" descr="Obraz zawierający osoba, w pomieszczeniu, grupa, sypialnia&#10;&#10;Opis wygenerowany automatycznie">
            <a:extLst>
              <a:ext uri="{FF2B5EF4-FFF2-40B4-BE49-F238E27FC236}">
                <a16:creationId xmlns:a16="http://schemas.microsoft.com/office/drawing/2014/main" id="{5A3665A8-56E0-C3AD-096E-0ABAE14D6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854" y="879493"/>
            <a:ext cx="3085123" cy="3295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4" descr="Obraz zawierający podłoga, w pomieszczeniu, osoba&#10;&#10;Opis wygenerowany automatycznie">
            <a:extLst>
              <a:ext uri="{FF2B5EF4-FFF2-40B4-BE49-F238E27FC236}">
                <a16:creationId xmlns:a16="http://schemas.microsoft.com/office/drawing/2014/main" id="{51211333-6980-811D-9DFD-04251D08B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554" y="4269342"/>
            <a:ext cx="3163276" cy="194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7" descr="Obraz zawierający meble, zasłona&#10;&#10;Opis wygenerowany automatycznie">
            <a:extLst>
              <a:ext uri="{FF2B5EF4-FFF2-40B4-BE49-F238E27FC236}">
                <a16:creationId xmlns:a16="http://schemas.microsoft.com/office/drawing/2014/main" id="{C0C3819B-1032-006F-ADD5-7F6BBEA0D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9938" y="2365881"/>
            <a:ext cx="2743200" cy="1811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2" descr="Obraz zawierający osoba, zasłona, ubrane&#10;&#10;Opis wygenerowany automatycznie">
            <a:extLst>
              <a:ext uri="{FF2B5EF4-FFF2-40B4-BE49-F238E27FC236}">
                <a16:creationId xmlns:a16="http://schemas.microsoft.com/office/drawing/2014/main" id="{030C28F6-2325-A960-92CE-871284161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200" y="4346377"/>
            <a:ext cx="2679700" cy="1860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3" descr="Obraz zawierający ściana, w pomieszczeniu, sufit, zasłona&#10;&#10;Opis wygenerowany automatycznie">
            <a:extLst>
              <a:ext uri="{FF2B5EF4-FFF2-40B4-BE49-F238E27FC236}">
                <a16:creationId xmlns:a16="http://schemas.microsoft.com/office/drawing/2014/main" id="{677CAD91-8854-D321-CEBD-BD82AFB4F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9300" y="883047"/>
            <a:ext cx="2743200" cy="1459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15A3DF75-0495-1355-9195-2840CFCC20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8700" y="4389967"/>
            <a:ext cx="3162300" cy="18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06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287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83595996-94EF-A648-EACD-E64570CF3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1123" y="298023"/>
            <a:ext cx="9966960" cy="955559"/>
          </a:xfrm>
        </p:spPr>
        <p:txBody>
          <a:bodyPr>
            <a:normAutofit/>
          </a:bodyPr>
          <a:lstStyle/>
          <a:p>
            <a:r>
              <a:rPr lang="pl-PL" sz="5800" dirty="0">
                <a:solidFill>
                  <a:srgbClr val="28703C"/>
                </a:solidFill>
                <a:cs typeface="Calibri Light"/>
              </a:rPr>
              <a:t>Nasze osiągnięcia</a:t>
            </a:r>
            <a:endParaRPr lang="pl-PL" sz="5800" dirty="0">
              <a:solidFill>
                <a:srgbClr val="28703C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EDD3B24-E4AE-A6B7-6CD6-3760F5A4A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3911" y="1241910"/>
            <a:ext cx="8767860" cy="40163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pl-PL" sz="1800" dirty="0">
                <a:ea typeface="+mn-lt"/>
                <a:cs typeface="+mn-lt"/>
              </a:rPr>
              <a:t>Przedszkole współpracuje z placówkami oświatowymi na terenie Ursynowa biorąc udział w:</a:t>
            </a:r>
            <a:endParaRPr lang="pl-PL" sz="1800" dirty="0">
              <a:cs typeface="Calibri"/>
            </a:endParaRPr>
          </a:p>
          <a:p>
            <a:pPr marL="285750" indent="-285750" algn="just">
              <a:buChar char="•"/>
            </a:pPr>
            <a:r>
              <a:rPr lang="pl-PL" sz="1600" dirty="0">
                <a:ea typeface="+mn-lt"/>
                <a:cs typeface="+mn-lt"/>
              </a:rPr>
              <a:t>konkursach plastycznych, literackich</a:t>
            </a:r>
            <a:endParaRPr lang="pl-PL" sz="1600" dirty="0">
              <a:cs typeface="Calibri"/>
            </a:endParaRPr>
          </a:p>
          <a:p>
            <a:pPr marL="285750" indent="-285750" algn="just">
              <a:buChar char="•"/>
            </a:pPr>
            <a:r>
              <a:rPr lang="pl-PL" sz="1600" dirty="0">
                <a:ea typeface="+mn-lt"/>
                <a:cs typeface="+mn-lt"/>
              </a:rPr>
              <a:t>przeglądach recytatorskich, wokalnych</a:t>
            </a:r>
            <a:endParaRPr lang="pl-PL" sz="1600" dirty="0">
              <a:cs typeface="Calibri"/>
            </a:endParaRPr>
          </a:p>
          <a:p>
            <a:pPr marL="285750" indent="-285750" algn="just">
              <a:buChar char="•"/>
            </a:pPr>
            <a:r>
              <a:rPr lang="pl-PL" sz="1600" dirty="0">
                <a:ea typeface="+mn-lt"/>
                <a:cs typeface="+mn-lt"/>
              </a:rPr>
              <a:t>turniejach sportowych.</a:t>
            </a:r>
            <a:endParaRPr lang="pl-PL" sz="1600" dirty="0">
              <a:cs typeface="Calibri"/>
            </a:endParaRPr>
          </a:p>
          <a:p>
            <a:pPr algn="just"/>
            <a:r>
              <a:rPr lang="pl-PL" sz="1800" dirty="0">
                <a:ea typeface="+mn-lt"/>
                <a:cs typeface="+mn-lt"/>
              </a:rPr>
              <a:t>Nasza placówka także organizuje wewnętrzne oraz zewnętrzne konkursy </a:t>
            </a:r>
            <a:br>
              <a:rPr lang="pl-PL" sz="1800" dirty="0">
                <a:ea typeface="+mn-lt"/>
                <a:cs typeface="+mn-lt"/>
              </a:rPr>
            </a:br>
            <a:r>
              <a:rPr lang="pl-PL" sz="1800" dirty="0">
                <a:ea typeface="+mn-lt"/>
                <a:cs typeface="+mn-lt"/>
              </a:rPr>
              <a:t>i przeglądy:</a:t>
            </a:r>
            <a:endParaRPr lang="pl-PL" sz="1800" dirty="0">
              <a:cs typeface="Calibri"/>
            </a:endParaRPr>
          </a:p>
          <a:p>
            <a:pPr marL="285750" indent="-285750" algn="just">
              <a:buChar char="•"/>
            </a:pPr>
            <a:r>
              <a:rPr lang="pl-PL" sz="1600" dirty="0">
                <a:ea typeface="+mn-lt"/>
                <a:cs typeface="+mn-lt"/>
              </a:rPr>
              <a:t>Przegląd Logopedyczny „Wierszyki łamiące języki”  </a:t>
            </a:r>
            <a:endParaRPr lang="pl-PL" sz="1600" dirty="0">
              <a:cs typeface="Calibri"/>
            </a:endParaRPr>
          </a:p>
          <a:p>
            <a:pPr marL="285750" indent="-285750" algn="just">
              <a:buChar char="•"/>
            </a:pPr>
            <a:r>
              <a:rPr lang="pl-PL" sz="1600" dirty="0">
                <a:ea typeface="+mn-lt"/>
                <a:cs typeface="+mn-lt"/>
              </a:rPr>
              <a:t>Przegląd Piosenki Angielskiej „</a:t>
            </a:r>
            <a:r>
              <a:rPr lang="pl-PL" sz="1600" dirty="0" err="1">
                <a:ea typeface="+mn-lt"/>
                <a:cs typeface="+mn-lt"/>
              </a:rPr>
              <a:t>Jingle</a:t>
            </a:r>
            <a:r>
              <a:rPr lang="pl-PL" sz="1600" dirty="0">
                <a:ea typeface="+mn-lt"/>
                <a:cs typeface="+mn-lt"/>
              </a:rPr>
              <a:t> </a:t>
            </a:r>
            <a:r>
              <a:rPr lang="pl-PL" sz="1600" dirty="0" err="1">
                <a:ea typeface="+mn-lt"/>
                <a:cs typeface="+mn-lt"/>
              </a:rPr>
              <a:t>bells</a:t>
            </a:r>
            <a:r>
              <a:rPr lang="pl-PL" sz="1600" dirty="0">
                <a:ea typeface="+mn-lt"/>
                <a:cs typeface="+mn-lt"/>
              </a:rPr>
              <a:t>”</a:t>
            </a:r>
            <a:endParaRPr lang="pl-PL" sz="1600" dirty="0">
              <a:cs typeface="Calibri"/>
            </a:endParaRPr>
          </a:p>
          <a:p>
            <a:pPr marL="285750" indent="-285750" algn="just">
              <a:buChar char="•"/>
            </a:pPr>
            <a:r>
              <a:rPr lang="pl-PL" sz="1600" dirty="0">
                <a:ea typeface="+mn-lt"/>
                <a:cs typeface="+mn-lt"/>
              </a:rPr>
              <a:t>Koncert Kolęd  i pastorałek</a:t>
            </a:r>
            <a:endParaRPr lang="pl-PL" sz="1600" dirty="0">
              <a:cs typeface="Calibri"/>
            </a:endParaRPr>
          </a:p>
          <a:p>
            <a:pPr marL="285750" indent="-285750" algn="just">
              <a:buChar char="•"/>
            </a:pPr>
            <a:r>
              <a:rPr lang="pl-PL" sz="1600" dirty="0">
                <a:ea typeface="+mn-lt"/>
                <a:cs typeface="+mn-lt"/>
              </a:rPr>
              <a:t>konkursy plastyczne, fotograficzne dla dzieci z naszego przedszkola </a:t>
            </a:r>
            <a:br>
              <a:rPr lang="pl-PL" sz="1600" dirty="0">
                <a:ea typeface="+mn-lt"/>
                <a:cs typeface="+mn-lt"/>
              </a:rPr>
            </a:br>
            <a:r>
              <a:rPr lang="pl-PL" sz="1600" dirty="0">
                <a:ea typeface="+mn-lt"/>
                <a:cs typeface="+mn-lt"/>
              </a:rPr>
              <a:t>i ich rodziców</a:t>
            </a:r>
            <a:endParaRPr lang="pl-PL" sz="1600" dirty="0">
              <a:cs typeface="Calibri"/>
            </a:endParaRPr>
          </a:p>
          <a:p>
            <a:pPr marL="285750" indent="-285750" algn="just">
              <a:buChar char="•"/>
            </a:pPr>
            <a:r>
              <a:rPr lang="pl-PL" sz="1600" dirty="0">
                <a:ea typeface="+mn-lt"/>
                <a:cs typeface="+mn-lt"/>
              </a:rPr>
              <a:t>konkursy plastyczne dla dzieci z ursynowskich przedszkoli.</a:t>
            </a:r>
            <a:endParaRPr lang="pl-PL" sz="1600" dirty="0">
              <a:cs typeface="Calibri" panose="020F0502020204030204"/>
            </a:endParaRPr>
          </a:p>
          <a:p>
            <a:endParaRPr lang="pl-PL" sz="2000" dirty="0">
              <a:solidFill>
                <a:srgbClr val="28703C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622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C4964E-EF34-DFD2-EFB0-2A7BE749A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462605" cy="1164800"/>
          </a:xfrm>
        </p:spPr>
        <p:txBody>
          <a:bodyPr anchor="ctr">
            <a:normAutofit/>
          </a:bodyPr>
          <a:lstStyle/>
          <a:p>
            <a:r>
              <a:rPr lang="pl-PL" sz="3600" b="1" dirty="0">
                <a:ea typeface="+mj-lt"/>
                <a:cs typeface="+mj-lt"/>
              </a:rPr>
              <a:t>Nasze Przedszkole</a:t>
            </a:r>
          </a:p>
          <a:p>
            <a:endParaRPr lang="pl-PL" sz="3600">
              <a:cs typeface="Calibri Light"/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A3C8DD24-8304-A253-9E6E-2922EF558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57"/>
          <a:stretch/>
        </p:blipFill>
        <p:spPr>
          <a:xfrm>
            <a:off x="20" y="10"/>
            <a:ext cx="12191980" cy="277688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7492D7-21DF-FCB4-F888-3C7C402C4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409392"/>
            <a:ext cx="7485413" cy="279614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,Sans-Serif" panose="020B0604020202020204" pitchFamily="34" charset="0"/>
            </a:pPr>
            <a:r>
              <a:rPr lang="pl-PL" sz="2000" dirty="0">
                <a:cs typeface="Calibri"/>
              </a:rPr>
              <a:t>Nasze Przedszkole istnieje od 1983 roku. Funkcjonuje w niej sześć oddziałów. </a:t>
            </a:r>
            <a:endParaRPr lang="en-US" sz="2000" dirty="0">
              <a:ea typeface="+mn-lt"/>
              <a:cs typeface="+mn-lt"/>
            </a:endParaRPr>
          </a:p>
          <a:p>
            <a:r>
              <a:rPr lang="pl-PL" sz="2000" dirty="0">
                <a:cs typeface="Calibri"/>
              </a:rPr>
              <a:t>Przedszkole nr 366 to  placówka oświatowa o różnorodnej ofercie programowej, zatrudniająca wysoko wykształconą i wykwalifikowaną kadrę pedagogiczną, logopedę i psychologa, pedagoga specjalnego, grono osób przyjaznych, które dbają o zdrowie, bezpieczeństwo, wszechstronny rozwój i dobre samopoczucie każdego dziecka. Otwarta od godz.7:00 do 17:30</a:t>
            </a:r>
            <a:endParaRPr lang="pl-PL" sz="2000" dirty="0">
              <a:ea typeface="+mn-lt"/>
              <a:cs typeface="+mn-lt"/>
            </a:endParaRPr>
          </a:p>
          <a:p>
            <a:endParaRPr lang="pl-PL" sz="1700" dirty="0">
              <a:ea typeface="+mn-lt"/>
              <a:cs typeface="+mn-lt"/>
            </a:endParaRPr>
          </a:p>
          <a:p>
            <a:endParaRPr lang="pl-PL" sz="17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903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38EB5619-C672-BBB0-47B5-E289CF4BF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196" y="539567"/>
            <a:ext cx="2634763" cy="4666761"/>
          </a:xfrm>
        </p:spPr>
      </p:pic>
      <p:pic>
        <p:nvPicPr>
          <p:cNvPr id="8" name="Obraz 9">
            <a:extLst>
              <a:ext uri="{FF2B5EF4-FFF2-40B4-BE49-F238E27FC236}">
                <a16:creationId xmlns:a16="http://schemas.microsoft.com/office/drawing/2014/main" id="{3702FDC2-44AC-6E2C-D264-497875B1C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554" y="613153"/>
            <a:ext cx="2919046" cy="4439848"/>
          </a:xfrm>
          <a:prstGeom prst="rect">
            <a:avLst/>
          </a:prstGeom>
        </p:spPr>
      </p:pic>
      <p:pic>
        <p:nvPicPr>
          <p:cNvPr id="10" name="Obraz 11" descr="Obraz zawierający diagram&#10;&#10;Opis wygenerowany automatycznie">
            <a:extLst>
              <a:ext uri="{FF2B5EF4-FFF2-40B4-BE49-F238E27FC236}">
                <a16:creationId xmlns:a16="http://schemas.microsoft.com/office/drawing/2014/main" id="{20934B6D-446A-1774-5910-E8026FBAA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861" y="694625"/>
            <a:ext cx="2362200" cy="4140133"/>
          </a:xfrm>
          <a:prstGeom prst="rect">
            <a:avLst/>
          </a:prstGeom>
        </p:spPr>
      </p:pic>
      <p:pic>
        <p:nvPicPr>
          <p:cNvPr id="12" name="Obraz 12" descr="Obraz zawierający diagram&#10;&#10;Opis wygenerowany automatycznie">
            <a:extLst>
              <a:ext uri="{FF2B5EF4-FFF2-40B4-BE49-F238E27FC236}">
                <a16:creationId xmlns:a16="http://schemas.microsoft.com/office/drawing/2014/main" id="{EFCF63A8-296B-6A76-CA68-9486F16F3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9784" y="694639"/>
            <a:ext cx="2166815" cy="403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43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 descr="Obraz zawierający ściana, w pomieszczeniu, sufit, meble&#10;&#10;Opis wygenerowany automatycznie">
            <a:extLst>
              <a:ext uri="{FF2B5EF4-FFF2-40B4-BE49-F238E27FC236}">
                <a16:creationId xmlns:a16="http://schemas.microsoft.com/office/drawing/2014/main" id="{A7663603-3D36-3136-5404-97E1D20E5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6153" y="817245"/>
            <a:ext cx="3086100" cy="386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2" descr="Obraz zawierający tekst, list&#10;&#10;Opis wygenerowany automatycznie">
            <a:extLst>
              <a:ext uri="{FF2B5EF4-FFF2-40B4-BE49-F238E27FC236}">
                <a16:creationId xmlns:a16="http://schemas.microsoft.com/office/drawing/2014/main" id="{7EAE2D64-3332-135C-A8AA-0F60F9958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050" y="1489057"/>
            <a:ext cx="2743200" cy="3879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F60FDE0D-72CA-976F-30C6-17DA6AC98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262" y="1031933"/>
            <a:ext cx="3316580" cy="2670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472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D150C6-094D-421C-A3A5-EFD601F63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62D4572-9A7D-4F5C-8592-71CEDD98A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3374250" y="-1962494"/>
            <a:ext cx="5470372" cy="12188952"/>
          </a:xfrm>
          <a:prstGeom prst="rect">
            <a:avLst/>
          </a:prstGeom>
        </p:spPr>
      </p:pic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374526C7-06D8-5880-A7FF-593DC1E290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9"/>
          <a:stretch/>
        </p:blipFill>
        <p:spPr>
          <a:xfrm>
            <a:off x="13373" y="10"/>
            <a:ext cx="12165257" cy="3428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22308F7-84D7-5B99-7E16-C222AC0E1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632" y="3428999"/>
            <a:ext cx="9283781" cy="2431734"/>
          </a:xfrm>
        </p:spPr>
        <p:txBody>
          <a:bodyPr>
            <a:normAutofit/>
          </a:bodyPr>
          <a:lstStyle/>
          <a:p>
            <a:r>
              <a:rPr lang="pl-PL" sz="5000" dirty="0">
                <a:cs typeface="Calibri Light"/>
              </a:rPr>
              <a:t>Do zobaczenia w przedszkolu</a:t>
            </a:r>
            <a:endParaRPr lang="pl-PL" sz="5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D41CDD6-D252-BA00-E284-7E385AE37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0632" y="4012538"/>
            <a:ext cx="9283781" cy="821277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pl-PL" sz="2200" dirty="0">
                <a:cs typeface="Calibri"/>
              </a:rPr>
              <a:t>W przedszkolu nr 366.</a:t>
            </a:r>
          </a:p>
          <a:p>
            <a:r>
              <a:rPr lang="pl-PL" sz="2200" dirty="0">
                <a:cs typeface="Calibri"/>
              </a:rPr>
              <a:t>Ul. Hawajska 7</a:t>
            </a:r>
          </a:p>
          <a:p>
            <a:r>
              <a:rPr lang="pl-PL" sz="2200" dirty="0">
                <a:cs typeface="Calibri"/>
              </a:rPr>
              <a:t>02-776 Warszawa</a:t>
            </a:r>
          </a:p>
          <a:p>
            <a:endParaRPr lang="pl-PL" sz="2200" dirty="0">
              <a:cs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7BB80D-6528-4587-B88F-8DE929799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1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F3E849-003B-4492-8C12-F7CC497F5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2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43487F3-BE52-C91B-9C74-02C22083F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56995"/>
            <a:ext cx="10515600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i="1" kern="1200" dirty="0" err="1">
                <a:latin typeface="+mj-lt"/>
                <a:ea typeface="+mj-ea"/>
                <a:cs typeface="+mj-cs"/>
              </a:rPr>
              <a:t>Garść</a:t>
            </a:r>
            <a:r>
              <a:rPr lang="en-US" sz="5200" i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5200" i="1" kern="1200" dirty="0" err="1">
                <a:latin typeface="+mj-lt"/>
                <a:ea typeface="+mj-ea"/>
                <a:cs typeface="+mj-cs"/>
              </a:rPr>
              <a:t>informacji</a:t>
            </a:r>
            <a:endParaRPr lang="pl-PL" i="1" dirty="0" err="1">
              <a:cs typeface="Calibri Light"/>
            </a:endParaRPr>
          </a:p>
        </p:txBody>
      </p:sp>
      <p:graphicFrame>
        <p:nvGraphicFramePr>
          <p:cNvPr id="6" name="Symbol zastępczy zawartości 2">
            <a:extLst>
              <a:ext uri="{FF2B5EF4-FFF2-40B4-BE49-F238E27FC236}">
                <a16:creationId xmlns:a16="http://schemas.microsoft.com/office/drawing/2014/main" id="{98BEF2AC-702F-3F6D-4C25-6EF75A3CD6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597182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0621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2870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7FC31305-B982-52C8-5EBD-B0BC18DA2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8837" y="310117"/>
            <a:ext cx="9966960" cy="1124893"/>
          </a:xfrm>
        </p:spPr>
        <p:txBody>
          <a:bodyPr>
            <a:normAutofit/>
          </a:bodyPr>
          <a:lstStyle/>
          <a:p>
            <a:r>
              <a:rPr lang="pl-PL" sz="5800" dirty="0">
                <a:solidFill>
                  <a:srgbClr val="28703C"/>
                </a:solidFill>
                <a:cs typeface="Calibri Light"/>
              </a:rPr>
              <a:t>Baza przedszkola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A861B50-92B3-F931-7635-5D82DD303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8959" y="1566156"/>
            <a:ext cx="10328145" cy="47992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buChar char="•"/>
            </a:pPr>
            <a:r>
              <a:rPr lang="pl-PL" sz="2000" dirty="0">
                <a:solidFill>
                  <a:srgbClr val="28703C"/>
                </a:solidFill>
                <a:cs typeface="Calibri"/>
              </a:rPr>
              <a:t>W budynku przedszkola znajduje się sześć </a:t>
            </a:r>
            <a:r>
              <a:rPr lang="pl-PL" sz="2000" dirty="0" err="1">
                <a:solidFill>
                  <a:srgbClr val="28703C"/>
                </a:solidFill>
                <a:cs typeface="Calibri"/>
              </a:rPr>
              <a:t>sal</a:t>
            </a:r>
            <a:r>
              <a:rPr lang="pl-PL" sz="2000" dirty="0">
                <a:solidFill>
                  <a:srgbClr val="28703C"/>
                </a:solidFill>
                <a:cs typeface="Calibri"/>
              </a:rPr>
              <a:t> dydaktycznych z łazienkami, sala gimnastyczno-rekreacyjna, gabinet logopedy, pedagoga specjalnego  i psychologa, szatnia oraz stołówka.</a:t>
            </a:r>
            <a:endParaRPr lang="pl-PL" dirty="0"/>
          </a:p>
          <a:p>
            <a:pPr marL="342900" indent="-342900" algn="just">
              <a:buChar char="•"/>
            </a:pPr>
            <a:r>
              <a:rPr lang="pl-PL" sz="2000" dirty="0">
                <a:solidFill>
                  <a:srgbClr val="28703C"/>
                </a:solidFill>
                <a:cs typeface="Calibri"/>
              </a:rPr>
              <a:t>Każda grupa wiekowa ma do dyspozycji dużą i dobrze wyposażoną salę do zajęć i zabaw, w której znajdują się kolorowe meble, kąciki zainteresowań, zabawki i pomoce do zajęć. Pozwalają one dzieciom eksperymentować, rozwijać zdolności oraz własne zainteresowania.</a:t>
            </a:r>
          </a:p>
          <a:p>
            <a:pPr marL="342900" indent="-342900" algn="just">
              <a:buChar char="•"/>
            </a:pPr>
            <a:r>
              <a:rPr lang="pl-PL" sz="2000" dirty="0">
                <a:solidFill>
                  <a:srgbClr val="28703C"/>
                </a:solidFill>
                <a:cs typeface="Calibri"/>
              </a:rPr>
              <a:t>Wokół budynku jest duży nowoczesny ogród. Dzieci mają na jego terenie do dyspozycji m.in. piaskownice, zjeżdżalnie, huśtawki, oraz sprzęt rekreacyjno- sportowy umożliwiający i wspomagający rozwój psychofizyczny dziecka. Przedszkole usytuowane jest z dala od ruchliwych dróg.</a:t>
            </a:r>
          </a:p>
          <a:p>
            <a:pPr marL="342900" indent="-342900" algn="just">
              <a:buChar char="•"/>
            </a:pPr>
            <a:r>
              <a:rPr lang="pl-PL" sz="2000" dirty="0">
                <a:solidFill>
                  <a:srgbClr val="28703C"/>
                </a:solidFill>
                <a:ea typeface="Calibri" panose="020F0502020204030204"/>
                <a:cs typeface="Calibri"/>
              </a:rPr>
              <a:t>Posiadamy nowoczesny sprzęt: tablicę interaktywną, laptopy, rzutnik multimedialny, sprzęt nagłaśniający ,video domofony</a:t>
            </a:r>
            <a:endParaRPr lang="pl-PL" dirty="0"/>
          </a:p>
          <a:p>
            <a:pPr marL="342900" indent="-342900" algn="just">
              <a:buChar char="•"/>
            </a:pPr>
            <a:endParaRPr lang="pl-PL" sz="2000" dirty="0">
              <a:solidFill>
                <a:srgbClr val="28703C"/>
              </a:solidFill>
              <a:ea typeface="Calibri" panose="020F0502020204030204"/>
              <a:cs typeface="Calibri"/>
            </a:endParaRPr>
          </a:p>
        </p:txBody>
      </p:sp>
      <p:pic>
        <p:nvPicPr>
          <p:cNvPr id="4" name="Obraz 4" descr="Obraz zawierający tekst, w pomieszczeniu, osoba, elektronika&#10;&#10;Opis wygenerowany automatycznie">
            <a:extLst>
              <a:ext uri="{FF2B5EF4-FFF2-40B4-BE49-F238E27FC236}">
                <a16:creationId xmlns:a16="http://schemas.microsoft.com/office/drawing/2014/main" id="{9B842508-CAC9-234F-11BC-11E1A1DD4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5772" y="4654991"/>
            <a:ext cx="2383971" cy="1967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2842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az 12" descr="Obraz zawierający na wolnym powietrzu, budynek, dach&#10;&#10;Opis wygenerowany automatycznie">
            <a:extLst>
              <a:ext uri="{FF2B5EF4-FFF2-40B4-BE49-F238E27FC236}">
                <a16:creationId xmlns:a16="http://schemas.microsoft.com/office/drawing/2014/main" id="{8215A36F-36BD-0B93-D3A0-CEF00EFD7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312" y="584932"/>
            <a:ext cx="4579838" cy="4849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3" descr="Obraz zawierający na wolnym powietrzu, drzewo, budynek, dom&#10;&#10;Opis wygenerowany automatycznie">
            <a:extLst>
              <a:ext uri="{FF2B5EF4-FFF2-40B4-BE49-F238E27FC236}">
                <a16:creationId xmlns:a16="http://schemas.microsoft.com/office/drawing/2014/main" id="{AA244846-CFC2-0933-E6A0-006777206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554" y="584592"/>
            <a:ext cx="4110891" cy="4848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278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884A248-B2F3-4CAF-AF94-AAA967D54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85" y="570568"/>
            <a:ext cx="3913904" cy="2935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B9608DE-19A6-48E6-A8F6-0B7D29725C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62" y="570568"/>
            <a:ext cx="3811243" cy="285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1C6804E-D029-4490-AB88-9F30EFA62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48" y="3554057"/>
            <a:ext cx="3765177" cy="2823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0454F74A-8492-4A93-A475-65AD3A0EAD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333" y="3371874"/>
            <a:ext cx="3982699" cy="2987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8906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99AE1FC-C50B-4589-8202-394CB8D52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71" y="897385"/>
            <a:ext cx="3686804" cy="4915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305133D-18C9-49B8-B8BA-BBC555F83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85" y="1481788"/>
            <a:ext cx="5040658" cy="3780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6884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 descr="Obraz zawierający stół, podłoga, w pomieszczeniu, krzesło&#10;&#10;Opis wygenerowany automatycznie">
            <a:extLst>
              <a:ext uri="{FF2B5EF4-FFF2-40B4-BE49-F238E27FC236}">
                <a16:creationId xmlns:a16="http://schemas.microsoft.com/office/drawing/2014/main" id="{777E1477-E6BB-8F50-7A67-D04DD5D63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856" y="1015818"/>
            <a:ext cx="3298862" cy="4476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9" descr="Obraz zawierający tekst, w pomieszczeniu, stół, podłoga&#10;&#10;Opis wygenerowany automatycznie">
            <a:extLst>
              <a:ext uri="{FF2B5EF4-FFF2-40B4-BE49-F238E27FC236}">
                <a16:creationId xmlns:a16="http://schemas.microsoft.com/office/drawing/2014/main" id="{72DBD39F-4AB7-8F2E-091F-0AA060C70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093" y="1013071"/>
            <a:ext cx="3298862" cy="4509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8617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7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BF02CAB-B898-48E7-9456-69278B8C2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1" y="1720756"/>
            <a:ext cx="4554694" cy="3416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D59485D-8AE6-466E-AD15-91FBC1173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423" y="1008529"/>
            <a:ext cx="5907742" cy="4430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767382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</TotalTime>
  <Words>1287</Words>
  <Application>Microsoft Office PowerPoint</Application>
  <PresentationFormat>Panoramiczny</PresentationFormat>
  <Paragraphs>100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7" baseType="lpstr">
      <vt:lpstr>Arial</vt:lpstr>
      <vt:lpstr>Arial,Sans-Serif</vt:lpstr>
      <vt:lpstr>Calibri</vt:lpstr>
      <vt:lpstr>Calibri Light</vt:lpstr>
      <vt:lpstr>Motyw pakietu Office</vt:lpstr>
      <vt:lpstr>Witamy </vt:lpstr>
      <vt:lpstr>Nasze Przedszkole </vt:lpstr>
      <vt:lpstr>Garść informacji</vt:lpstr>
      <vt:lpstr>Baza przedszkola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Ramowy plan dnia </vt:lpstr>
      <vt:lpstr>Ramowy plan dnia   </vt:lpstr>
      <vt:lpstr>Oferta edukacyjna- programy własne</vt:lpstr>
      <vt:lpstr>Oferta edukacyjna- programy własne </vt:lpstr>
      <vt:lpstr>Zajęcia dodatkowe</vt:lpstr>
      <vt:lpstr>Pomoc psychologiczno- pedagogiczna</vt:lpstr>
      <vt:lpstr>Wydarzenia naszego przedszkola</vt:lpstr>
      <vt:lpstr>Prezentacja programu PowerPoint</vt:lpstr>
      <vt:lpstr>Nasze osiągnięcia</vt:lpstr>
      <vt:lpstr>Prezentacja programu PowerPoint</vt:lpstr>
      <vt:lpstr>Prezentacja programu PowerPoint</vt:lpstr>
      <vt:lpstr>Do zobaczenia w przedszkolu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Izabela Wróblewska</dc:creator>
  <cp:lastModifiedBy>Katarzyna Czerwińska-Czernik</cp:lastModifiedBy>
  <cp:revision>873</cp:revision>
  <dcterms:created xsi:type="dcterms:W3CDTF">2023-02-27T17:47:53Z</dcterms:created>
  <dcterms:modified xsi:type="dcterms:W3CDTF">2025-05-09T10:05:55Z</dcterms:modified>
</cp:coreProperties>
</file>